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6" r:id="rId2"/>
  </p:sldMasterIdLst>
  <p:notesMasterIdLst>
    <p:notesMasterId r:id="rId23"/>
  </p:notesMasterIdLst>
  <p:handoutMasterIdLst>
    <p:handoutMasterId r:id="rId24"/>
  </p:handoutMasterIdLst>
  <p:sldIdLst>
    <p:sldId id="771" r:id="rId3"/>
    <p:sldId id="280" r:id="rId4"/>
    <p:sldId id="282" r:id="rId5"/>
    <p:sldId id="394" r:id="rId6"/>
    <p:sldId id="766" r:id="rId7"/>
    <p:sldId id="725" r:id="rId8"/>
    <p:sldId id="304" r:id="rId9"/>
    <p:sldId id="765" r:id="rId10"/>
    <p:sldId id="393" r:id="rId11"/>
    <p:sldId id="780" r:id="rId12"/>
    <p:sldId id="772" r:id="rId13"/>
    <p:sldId id="753" r:id="rId14"/>
    <p:sldId id="746" r:id="rId15"/>
    <p:sldId id="757" r:id="rId16"/>
    <p:sldId id="761" r:id="rId17"/>
    <p:sldId id="763" r:id="rId18"/>
    <p:sldId id="778" r:id="rId19"/>
    <p:sldId id="779" r:id="rId20"/>
    <p:sldId id="578" r:id="rId21"/>
    <p:sldId id="386"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 id="2" name="DeLay, Lori  ACBH" initials="DLA" lastIdx="3" clrIdx="1">
    <p:extLst>
      <p:ext uri="{19B8F6BF-5375-455C-9EA6-DF929625EA0E}">
        <p15:presenceInfo xmlns:p15="http://schemas.microsoft.com/office/powerpoint/2012/main" userId="S-1-5-21-44243306-1802261150-1097818727-15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38221" autoAdjust="0"/>
  </p:normalViewPr>
  <p:slideViewPr>
    <p:cSldViewPr>
      <p:cViewPr>
        <p:scale>
          <a:sx n="40" d="100"/>
          <a:sy n="40" d="100"/>
        </p:scale>
        <p:origin x="1536" y="10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978"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0A3BEE27-1F0A-471D-8DD6-9AAB5B19113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D4ACC527-96D2-456C-B55B-22F14F14712D}">
      <dgm:prSet phldrT="[Text]" custT="1"/>
      <dgm:spPr/>
      <dgm:t>
        <a:bodyPr/>
        <a:lstStyle/>
        <a:p>
          <a:r>
            <a:rPr lang="en-US" sz="2000" dirty="0">
              <a:latin typeface="+mn-lt"/>
            </a:rPr>
            <a:t>County mental health programs shall prepare and submit a Three-Year Program and Expenditure Plan (Plan) and Annual Updates for Mental Health Service Act (MHSA) programs and expenditures.</a:t>
          </a:r>
          <a:endParaRPr lang="en-US" sz="2000" dirty="0"/>
        </a:p>
      </dgm:t>
    </dgm:pt>
    <dgm:pt modelId="{2810770A-1069-4FFA-8CBB-998D76C24470}" type="parTrans" cxnId="{B9B7A03E-845D-4651-8DA2-C30DC5B7DCA5}">
      <dgm:prSet/>
      <dgm:spPr/>
      <dgm:t>
        <a:bodyPr/>
        <a:lstStyle/>
        <a:p>
          <a:endParaRPr lang="en-US"/>
        </a:p>
      </dgm:t>
    </dgm:pt>
    <dgm:pt modelId="{60846918-9AD9-4D5E-A924-B3847A585B77}" type="sibTrans" cxnId="{B9B7A03E-845D-4651-8DA2-C30DC5B7DCA5}">
      <dgm:prSet/>
      <dgm:spPr/>
      <dgm:t>
        <a:bodyPr/>
        <a:lstStyle/>
        <a:p>
          <a:endParaRPr lang="en-US"/>
        </a:p>
      </dgm:t>
    </dgm:pt>
    <dgm:pt modelId="{9712A304-1E11-44B8-927F-AA413D276DF1}">
      <dgm:prSet phldrT="[Text]" custT="1"/>
      <dgm:spPr/>
      <dgm:t>
        <a:bodyPr/>
        <a:lstStyle/>
        <a:p>
          <a:r>
            <a:rPr lang="en-US" sz="1900" b="1" dirty="0"/>
            <a:t>Alameda County’s Three-Year Plan:  FY 20/21-22/23</a:t>
          </a:r>
        </a:p>
      </dgm:t>
    </dgm:pt>
    <dgm:pt modelId="{5D628A49-840F-4323-A303-DDA5D3FAE752}" type="parTrans" cxnId="{CEAFBE6A-C192-4E94-8D89-FBBB7C01B59E}">
      <dgm:prSet/>
      <dgm:spPr/>
      <dgm:t>
        <a:bodyPr/>
        <a:lstStyle/>
        <a:p>
          <a:endParaRPr lang="en-US"/>
        </a:p>
      </dgm:t>
    </dgm:pt>
    <dgm:pt modelId="{5E81FE6C-A415-4D6C-A9DA-56D63FD3B243}" type="sibTrans" cxnId="{CEAFBE6A-C192-4E94-8D89-FBBB7C01B59E}">
      <dgm:prSet/>
      <dgm:spPr/>
      <dgm:t>
        <a:bodyPr/>
        <a:lstStyle/>
        <a:p>
          <a:endParaRPr lang="en-US"/>
        </a:p>
      </dgm:t>
    </dgm:pt>
    <dgm:pt modelId="{94737233-4424-44A7-8BAE-801FE1FA464F}">
      <dgm:prSet phldrT="[Text]" custT="1"/>
      <dgm:spPr/>
      <dgm:t>
        <a:bodyPr/>
        <a:lstStyle/>
        <a:p>
          <a:r>
            <a:rPr lang="en-US" sz="2000" dirty="0">
              <a:latin typeface="+mn-lt"/>
            </a:rPr>
            <a:t>The Mental Health Board shall conduct a public hearing on the draft Three-Year Plan/Plan Update at the close of the 30-day public comment period.</a:t>
          </a:r>
          <a:endParaRPr lang="en-US" sz="2000" dirty="0"/>
        </a:p>
      </dgm:t>
    </dgm:pt>
    <dgm:pt modelId="{C01BCE8E-FAB6-4B35-958B-284089A20465}" type="parTrans" cxnId="{A8485283-B019-46D3-9C9A-721BF4F03A2D}">
      <dgm:prSet/>
      <dgm:spPr/>
      <dgm:t>
        <a:bodyPr/>
        <a:lstStyle/>
        <a:p>
          <a:endParaRPr lang="en-US"/>
        </a:p>
      </dgm:t>
    </dgm:pt>
    <dgm:pt modelId="{C90113A8-85E1-41DA-A109-4D57D9ACAA9E}" type="sibTrans" cxnId="{A8485283-B019-46D3-9C9A-721BF4F03A2D}">
      <dgm:prSet/>
      <dgm:spPr/>
      <dgm:t>
        <a:bodyPr/>
        <a:lstStyle/>
        <a:p>
          <a:endParaRPr lang="en-US"/>
        </a:p>
      </dgm:t>
    </dgm:pt>
    <dgm:pt modelId="{DE08076E-8E9B-4029-A951-5F78AF69376F}">
      <dgm:prSet phldrT="[Text]"/>
      <dgm:spPr/>
      <dgm:t>
        <a:bodyPr/>
        <a:lstStyle/>
        <a:p>
          <a:r>
            <a:rPr lang="en-US" b="1" dirty="0"/>
            <a:t>30 day public comment period: August 21-September 21, 2020 </a:t>
          </a:r>
        </a:p>
      </dgm:t>
    </dgm:pt>
    <dgm:pt modelId="{21DEC38F-0D59-48C7-ACD8-BCC08CDD1889}" type="parTrans" cxnId="{54084C46-AEA8-40FA-8FD7-EEBC5E77A69A}">
      <dgm:prSet/>
      <dgm:spPr/>
      <dgm:t>
        <a:bodyPr/>
        <a:lstStyle/>
        <a:p>
          <a:endParaRPr lang="en-US"/>
        </a:p>
      </dgm:t>
    </dgm:pt>
    <dgm:pt modelId="{0754BB4C-6021-4027-8C95-8D41C2471B93}" type="sibTrans" cxnId="{54084C46-AEA8-40FA-8FD7-EEBC5E77A69A}">
      <dgm:prSet/>
      <dgm:spPr/>
      <dgm:t>
        <a:bodyPr/>
        <a:lstStyle/>
        <a:p>
          <a:endParaRPr lang="en-US"/>
        </a:p>
      </dgm:t>
    </dgm:pt>
    <dgm:pt modelId="{0404D723-F777-4FAA-9925-F9732957B2CA}">
      <dgm:prSet phldrT="[Text]" custT="1"/>
      <dgm:spPr/>
      <dgm:t>
        <a:bodyPr/>
        <a:lstStyle/>
        <a:p>
          <a:r>
            <a:rPr lang="en-US" sz="2000" i="0" dirty="0">
              <a:latin typeface="+mn-lt"/>
            </a:rPr>
            <a:t>Plans and Annual Updates must be adopted by the county Board of Supervisors (BOS) and submitted to the Mental Health Services Oversight and Accountability Commission (MHSOAC) within 30 days after Board of Supervisor adoption.</a:t>
          </a:r>
          <a:endParaRPr lang="en-US" sz="2000" dirty="0"/>
        </a:p>
      </dgm:t>
    </dgm:pt>
    <dgm:pt modelId="{60C0AC46-0C0D-45C5-9764-FC1B9D8ABB2D}" type="parTrans" cxnId="{8C9B3A74-7206-4ABD-9490-163DD44AC58A}">
      <dgm:prSet/>
      <dgm:spPr/>
      <dgm:t>
        <a:bodyPr/>
        <a:lstStyle/>
        <a:p>
          <a:endParaRPr lang="en-US"/>
        </a:p>
      </dgm:t>
    </dgm:pt>
    <dgm:pt modelId="{D0097238-32CD-4BE5-B222-B01252ABA59B}" type="sibTrans" cxnId="{8C9B3A74-7206-4ABD-9490-163DD44AC58A}">
      <dgm:prSet/>
      <dgm:spPr/>
      <dgm:t>
        <a:bodyPr/>
        <a:lstStyle/>
        <a:p>
          <a:endParaRPr lang="en-US"/>
        </a:p>
      </dgm:t>
    </dgm:pt>
    <dgm:pt modelId="{A60E6572-4622-490E-A9FB-2A95A9C451C5}">
      <dgm:prSet phldrT="[Text]"/>
      <dgm:spPr/>
      <dgm:t>
        <a:bodyPr/>
        <a:lstStyle/>
        <a:p>
          <a:r>
            <a:rPr lang="en-US" b="1" dirty="0"/>
            <a:t>BOS Health Committee October/November</a:t>
          </a:r>
        </a:p>
      </dgm:t>
    </dgm:pt>
    <dgm:pt modelId="{7A09AB5A-C269-4D35-825F-6B387E99BA72}" type="parTrans" cxnId="{BA5CB2E0-4D97-440F-AD30-848A221A8BC9}">
      <dgm:prSet/>
      <dgm:spPr/>
      <dgm:t>
        <a:bodyPr/>
        <a:lstStyle/>
        <a:p>
          <a:endParaRPr lang="en-US"/>
        </a:p>
      </dgm:t>
    </dgm:pt>
    <dgm:pt modelId="{7D7AD536-E201-4375-B972-19EE7983CEB0}" type="sibTrans" cxnId="{BA5CB2E0-4D97-440F-AD30-848A221A8BC9}">
      <dgm:prSet/>
      <dgm:spPr/>
      <dgm:t>
        <a:bodyPr/>
        <a:lstStyle/>
        <a:p>
          <a:endParaRPr lang="en-US"/>
        </a:p>
      </dgm:t>
    </dgm:pt>
    <dgm:pt modelId="{ADF5F795-6F1B-43EA-8966-65FC2FAB261F}">
      <dgm:prSet phldrT="[Text]"/>
      <dgm:spPr/>
      <dgm:t>
        <a:bodyPr/>
        <a:lstStyle/>
        <a:p>
          <a:r>
            <a:rPr lang="en-US" b="1" dirty="0"/>
            <a:t>For INN projects MHSOAC Approval</a:t>
          </a:r>
        </a:p>
      </dgm:t>
    </dgm:pt>
    <dgm:pt modelId="{FD9413CD-7A65-4C31-B7F7-CEA2C97672F0}" type="parTrans" cxnId="{11AE4036-4A12-48CE-80F3-795D5C54A68E}">
      <dgm:prSet/>
      <dgm:spPr/>
      <dgm:t>
        <a:bodyPr/>
        <a:lstStyle/>
        <a:p>
          <a:endParaRPr lang="en-US"/>
        </a:p>
      </dgm:t>
    </dgm:pt>
    <dgm:pt modelId="{EECC90E9-A772-4D4E-8A28-73838153D57D}" type="sibTrans" cxnId="{11AE4036-4A12-48CE-80F3-795D5C54A68E}">
      <dgm:prSet/>
      <dgm:spPr/>
      <dgm:t>
        <a:bodyPr/>
        <a:lstStyle/>
        <a:p>
          <a:endParaRPr lang="en-US"/>
        </a:p>
      </dgm:t>
    </dgm:pt>
    <dgm:pt modelId="{9324E4C2-18DD-45F2-BB46-7BE92D8CC09F}">
      <dgm:prSet phldrT="[Text]"/>
      <dgm:spPr/>
      <dgm:t>
        <a:bodyPr/>
        <a:lstStyle/>
        <a:p>
          <a:r>
            <a:rPr lang="en-US" b="1" dirty="0"/>
            <a:t>Full BOS adoption: October/November</a:t>
          </a:r>
        </a:p>
      </dgm:t>
    </dgm:pt>
    <dgm:pt modelId="{9CCF7AD4-0E94-4836-8CEB-0DB0E7FA6F36}" type="parTrans" cxnId="{49385B98-6A7A-45A9-85FB-0C0485380E5D}">
      <dgm:prSet/>
      <dgm:spPr/>
      <dgm:t>
        <a:bodyPr/>
        <a:lstStyle/>
        <a:p>
          <a:endParaRPr lang="en-US"/>
        </a:p>
      </dgm:t>
    </dgm:pt>
    <dgm:pt modelId="{C061C16B-8FD7-4C0F-9EAE-C5C851616B89}" type="sibTrans" cxnId="{49385B98-6A7A-45A9-85FB-0C0485380E5D}">
      <dgm:prSet/>
      <dgm:spPr/>
      <dgm:t>
        <a:bodyPr/>
        <a:lstStyle/>
        <a:p>
          <a:endParaRPr lang="en-US"/>
        </a:p>
      </dgm:t>
    </dgm:pt>
    <dgm:pt modelId="{383A9624-BE16-4115-B6C6-40706506A65C}">
      <dgm:prSet phldrT="[Text]"/>
      <dgm:spPr/>
      <dgm:t>
        <a:bodyPr/>
        <a:lstStyle/>
        <a:p>
          <a:r>
            <a:rPr lang="en-US" b="1" dirty="0"/>
            <a:t>MH Board Hearing: September 21, 2020 at 5PM</a:t>
          </a:r>
        </a:p>
      </dgm:t>
    </dgm:pt>
    <dgm:pt modelId="{8E8A76CE-5C22-472C-9DB1-9E0DD3D024B4}" type="sibTrans" cxnId="{F0772B0F-5097-4ADD-99B5-3DFB990915B2}">
      <dgm:prSet/>
      <dgm:spPr/>
      <dgm:t>
        <a:bodyPr/>
        <a:lstStyle/>
        <a:p>
          <a:endParaRPr lang="en-US"/>
        </a:p>
      </dgm:t>
    </dgm:pt>
    <dgm:pt modelId="{768B0E7F-F61D-49F6-BCBB-2D2A8DF69086}" type="parTrans" cxnId="{F0772B0F-5097-4ADD-99B5-3DFB990915B2}">
      <dgm:prSet/>
      <dgm:spPr/>
      <dgm:t>
        <a:bodyPr/>
        <a:lstStyle/>
        <a:p>
          <a:endParaRPr lang="en-US"/>
        </a:p>
      </dgm:t>
    </dgm:pt>
    <dgm:pt modelId="{8C1BC36E-40DA-4721-93C5-22078D845BF0}" type="pres">
      <dgm:prSet presAssocID="{0A3BEE27-1F0A-471D-8DD6-9AAB5B191134}" presName="Name0" presStyleCnt="0">
        <dgm:presLayoutVars>
          <dgm:dir/>
          <dgm:animLvl val="lvl"/>
          <dgm:resizeHandles val="exact"/>
        </dgm:presLayoutVars>
      </dgm:prSet>
      <dgm:spPr/>
    </dgm:pt>
    <dgm:pt modelId="{AAEC5719-8EE0-4884-AD58-72F9EEA7AC64}" type="pres">
      <dgm:prSet presAssocID="{D4ACC527-96D2-456C-B55B-22F14F14712D}" presName="linNode" presStyleCnt="0"/>
      <dgm:spPr/>
    </dgm:pt>
    <dgm:pt modelId="{BFBC7CAD-4A44-45C0-92FA-4B21F6BE1967}" type="pres">
      <dgm:prSet presAssocID="{D4ACC527-96D2-456C-B55B-22F14F14712D}" presName="parentText" presStyleLbl="node1" presStyleIdx="0" presStyleCnt="3" custScaleX="335814" custScaleY="100303">
        <dgm:presLayoutVars>
          <dgm:chMax val="1"/>
          <dgm:bulletEnabled val="1"/>
        </dgm:presLayoutVars>
      </dgm:prSet>
      <dgm:spPr/>
    </dgm:pt>
    <dgm:pt modelId="{D67013A2-4805-48D9-A06E-346907576B4B}" type="pres">
      <dgm:prSet presAssocID="{D4ACC527-96D2-456C-B55B-22F14F14712D}" presName="descendantText" presStyleLbl="alignAccFollowNode1" presStyleIdx="0" presStyleCnt="3">
        <dgm:presLayoutVars>
          <dgm:bulletEnabled val="1"/>
        </dgm:presLayoutVars>
      </dgm:prSet>
      <dgm:spPr/>
    </dgm:pt>
    <dgm:pt modelId="{7D556025-F31C-4702-A649-225DB6D8159A}" type="pres">
      <dgm:prSet presAssocID="{60846918-9AD9-4D5E-A924-B3847A585B77}" presName="sp" presStyleCnt="0"/>
      <dgm:spPr/>
    </dgm:pt>
    <dgm:pt modelId="{9CFC335D-9ED7-4E38-8606-2DD962370BB6}" type="pres">
      <dgm:prSet presAssocID="{94737233-4424-44A7-8BAE-801FE1FA464F}" presName="linNode" presStyleCnt="0"/>
      <dgm:spPr/>
    </dgm:pt>
    <dgm:pt modelId="{058E576C-2CE2-4038-B97F-9CF3F401F472}" type="pres">
      <dgm:prSet presAssocID="{94737233-4424-44A7-8BAE-801FE1FA464F}" presName="parentText" presStyleLbl="node1" presStyleIdx="1" presStyleCnt="3" custScaleX="328054">
        <dgm:presLayoutVars>
          <dgm:chMax val="1"/>
          <dgm:bulletEnabled val="1"/>
        </dgm:presLayoutVars>
      </dgm:prSet>
      <dgm:spPr/>
    </dgm:pt>
    <dgm:pt modelId="{6317827E-6FE3-4AEC-B858-43C7344219B8}" type="pres">
      <dgm:prSet presAssocID="{94737233-4424-44A7-8BAE-801FE1FA464F}" presName="descendantText" presStyleLbl="alignAccFollowNode1" presStyleIdx="1" presStyleCnt="3">
        <dgm:presLayoutVars>
          <dgm:bulletEnabled val="1"/>
        </dgm:presLayoutVars>
      </dgm:prSet>
      <dgm:spPr/>
    </dgm:pt>
    <dgm:pt modelId="{5640309B-2A45-471B-BBA5-4DE4B60887BA}" type="pres">
      <dgm:prSet presAssocID="{C90113A8-85E1-41DA-A109-4D57D9ACAA9E}" presName="sp" presStyleCnt="0"/>
      <dgm:spPr/>
    </dgm:pt>
    <dgm:pt modelId="{FBC26167-AB90-4E20-B1D0-83DFC3BE0FE1}" type="pres">
      <dgm:prSet presAssocID="{0404D723-F777-4FAA-9925-F9732957B2CA}" presName="linNode" presStyleCnt="0"/>
      <dgm:spPr/>
    </dgm:pt>
    <dgm:pt modelId="{3F044819-054B-40CB-AC2B-1214E08DDDFC}" type="pres">
      <dgm:prSet presAssocID="{0404D723-F777-4FAA-9925-F9732957B2CA}" presName="parentText" presStyleLbl="node1" presStyleIdx="2" presStyleCnt="3" custScaleX="318625" custLinFactNeighborX="-2" custLinFactNeighborY="0">
        <dgm:presLayoutVars>
          <dgm:chMax val="1"/>
          <dgm:bulletEnabled val="1"/>
        </dgm:presLayoutVars>
      </dgm:prSet>
      <dgm:spPr/>
    </dgm:pt>
    <dgm:pt modelId="{FCA9E20A-5633-44FD-BD20-FF8EE7496FCD}" type="pres">
      <dgm:prSet presAssocID="{0404D723-F777-4FAA-9925-F9732957B2CA}" presName="descendantText" presStyleLbl="alignAccFollowNode1" presStyleIdx="2" presStyleCnt="3" custLinFactNeighborX="5">
        <dgm:presLayoutVars>
          <dgm:bulletEnabled val="1"/>
        </dgm:presLayoutVars>
      </dgm:prSet>
      <dgm:spPr/>
    </dgm:pt>
  </dgm:ptLst>
  <dgm:cxnLst>
    <dgm:cxn modelId="{CC440B01-80EB-4391-9181-A5FA09B0567E}" type="presOf" srcId="{0404D723-F777-4FAA-9925-F9732957B2CA}" destId="{3F044819-054B-40CB-AC2B-1214E08DDDFC}" srcOrd="0" destOrd="0" presId="urn:microsoft.com/office/officeart/2005/8/layout/vList5"/>
    <dgm:cxn modelId="{F0772B0F-5097-4ADD-99B5-3DFB990915B2}" srcId="{94737233-4424-44A7-8BAE-801FE1FA464F}" destId="{383A9624-BE16-4115-B6C6-40706506A65C}" srcOrd="1" destOrd="0" parTransId="{768B0E7F-F61D-49F6-BCBB-2D2A8DF69086}" sibTransId="{8E8A76CE-5C22-472C-9DB1-9E0DD3D024B4}"/>
    <dgm:cxn modelId="{205C6824-E389-46F5-8B93-CACB3C33A560}" type="presOf" srcId="{9324E4C2-18DD-45F2-BB46-7BE92D8CC09F}" destId="{FCA9E20A-5633-44FD-BD20-FF8EE7496FCD}" srcOrd="0" destOrd="1" presId="urn:microsoft.com/office/officeart/2005/8/layout/vList5"/>
    <dgm:cxn modelId="{11AE4036-4A12-48CE-80F3-795D5C54A68E}" srcId="{0404D723-F777-4FAA-9925-F9732957B2CA}" destId="{ADF5F795-6F1B-43EA-8966-65FC2FAB261F}" srcOrd="2" destOrd="0" parTransId="{FD9413CD-7A65-4C31-B7F7-CEA2C97672F0}" sibTransId="{EECC90E9-A772-4D4E-8A28-73838153D57D}"/>
    <dgm:cxn modelId="{B9B7A03E-845D-4651-8DA2-C30DC5B7DCA5}" srcId="{0A3BEE27-1F0A-471D-8DD6-9AAB5B191134}" destId="{D4ACC527-96D2-456C-B55B-22F14F14712D}" srcOrd="0" destOrd="0" parTransId="{2810770A-1069-4FFA-8CBB-998D76C24470}" sibTransId="{60846918-9AD9-4D5E-A924-B3847A585B77}"/>
    <dgm:cxn modelId="{A4C7515E-AA95-4507-BC2B-150FD7610591}" type="presOf" srcId="{94737233-4424-44A7-8BAE-801FE1FA464F}" destId="{058E576C-2CE2-4038-B97F-9CF3F401F472}" srcOrd="0" destOrd="0" presId="urn:microsoft.com/office/officeart/2005/8/layout/vList5"/>
    <dgm:cxn modelId="{54084C46-AEA8-40FA-8FD7-EEBC5E77A69A}" srcId="{94737233-4424-44A7-8BAE-801FE1FA464F}" destId="{DE08076E-8E9B-4029-A951-5F78AF69376F}" srcOrd="0" destOrd="0" parTransId="{21DEC38F-0D59-48C7-ACD8-BCC08CDD1889}" sibTransId="{0754BB4C-6021-4027-8C95-8D41C2471B93}"/>
    <dgm:cxn modelId="{CEAFBE6A-C192-4E94-8D89-FBBB7C01B59E}" srcId="{D4ACC527-96D2-456C-B55B-22F14F14712D}" destId="{9712A304-1E11-44B8-927F-AA413D276DF1}" srcOrd="0" destOrd="0" parTransId="{5D628A49-840F-4323-A303-DDA5D3FAE752}" sibTransId="{5E81FE6C-A415-4D6C-A9DA-56D63FD3B243}"/>
    <dgm:cxn modelId="{8C9B3A74-7206-4ABD-9490-163DD44AC58A}" srcId="{0A3BEE27-1F0A-471D-8DD6-9AAB5B191134}" destId="{0404D723-F777-4FAA-9925-F9732957B2CA}" srcOrd="2" destOrd="0" parTransId="{60C0AC46-0C0D-45C5-9764-FC1B9D8ABB2D}" sibTransId="{D0097238-32CD-4BE5-B222-B01252ABA59B}"/>
    <dgm:cxn modelId="{182CA776-788B-4976-B654-2B99B4543DBD}" type="presOf" srcId="{ADF5F795-6F1B-43EA-8966-65FC2FAB261F}" destId="{FCA9E20A-5633-44FD-BD20-FF8EE7496FCD}" srcOrd="0" destOrd="2" presId="urn:microsoft.com/office/officeart/2005/8/layout/vList5"/>
    <dgm:cxn modelId="{C670FA7B-5C3F-4CFD-AD23-903776BF3289}" type="presOf" srcId="{D4ACC527-96D2-456C-B55B-22F14F14712D}" destId="{BFBC7CAD-4A44-45C0-92FA-4B21F6BE1967}" srcOrd="0" destOrd="0" presId="urn:microsoft.com/office/officeart/2005/8/layout/vList5"/>
    <dgm:cxn modelId="{A8485283-B019-46D3-9C9A-721BF4F03A2D}" srcId="{0A3BEE27-1F0A-471D-8DD6-9AAB5B191134}" destId="{94737233-4424-44A7-8BAE-801FE1FA464F}" srcOrd="1" destOrd="0" parTransId="{C01BCE8E-FAB6-4B35-958B-284089A20465}" sibTransId="{C90113A8-85E1-41DA-A109-4D57D9ACAA9E}"/>
    <dgm:cxn modelId="{49385B98-6A7A-45A9-85FB-0C0485380E5D}" srcId="{0404D723-F777-4FAA-9925-F9732957B2CA}" destId="{9324E4C2-18DD-45F2-BB46-7BE92D8CC09F}" srcOrd="1" destOrd="0" parTransId="{9CCF7AD4-0E94-4836-8CEB-0DB0E7FA6F36}" sibTransId="{C061C16B-8FD7-4C0F-9EAE-C5C851616B89}"/>
    <dgm:cxn modelId="{720D219F-EFCD-4C49-A628-54E5F31ED36E}" type="presOf" srcId="{DE08076E-8E9B-4029-A951-5F78AF69376F}" destId="{6317827E-6FE3-4AEC-B858-43C7344219B8}" srcOrd="0" destOrd="0" presId="urn:microsoft.com/office/officeart/2005/8/layout/vList5"/>
    <dgm:cxn modelId="{6CFFC9CE-64B8-47F7-8BBB-2EA36204E3B4}" type="presOf" srcId="{A60E6572-4622-490E-A9FB-2A95A9C451C5}" destId="{FCA9E20A-5633-44FD-BD20-FF8EE7496FCD}" srcOrd="0" destOrd="0" presId="urn:microsoft.com/office/officeart/2005/8/layout/vList5"/>
    <dgm:cxn modelId="{A4BB43E0-2CDF-4FDB-8DF2-96CCDF71D989}" type="presOf" srcId="{0A3BEE27-1F0A-471D-8DD6-9AAB5B191134}" destId="{8C1BC36E-40DA-4721-93C5-22078D845BF0}" srcOrd="0" destOrd="0" presId="urn:microsoft.com/office/officeart/2005/8/layout/vList5"/>
    <dgm:cxn modelId="{BA5CB2E0-4D97-440F-AD30-848A221A8BC9}" srcId="{0404D723-F777-4FAA-9925-F9732957B2CA}" destId="{A60E6572-4622-490E-A9FB-2A95A9C451C5}" srcOrd="0" destOrd="0" parTransId="{7A09AB5A-C269-4D35-825F-6B387E99BA72}" sibTransId="{7D7AD536-E201-4375-B972-19EE7983CEB0}"/>
    <dgm:cxn modelId="{F52D1EEC-FD21-46E7-8FB5-D50407226B77}" type="presOf" srcId="{9712A304-1E11-44B8-927F-AA413D276DF1}" destId="{D67013A2-4805-48D9-A06E-346907576B4B}" srcOrd="0" destOrd="0" presId="urn:microsoft.com/office/officeart/2005/8/layout/vList5"/>
    <dgm:cxn modelId="{F216D1FF-ACD4-4435-A002-BA153CF6AC2F}" type="presOf" srcId="{383A9624-BE16-4115-B6C6-40706506A65C}" destId="{6317827E-6FE3-4AEC-B858-43C7344219B8}" srcOrd="0" destOrd="1" presId="urn:microsoft.com/office/officeart/2005/8/layout/vList5"/>
    <dgm:cxn modelId="{6CC6F46D-901A-485D-A7B3-ED5AA64E2000}" type="presParOf" srcId="{8C1BC36E-40DA-4721-93C5-22078D845BF0}" destId="{AAEC5719-8EE0-4884-AD58-72F9EEA7AC64}" srcOrd="0" destOrd="0" presId="urn:microsoft.com/office/officeart/2005/8/layout/vList5"/>
    <dgm:cxn modelId="{0535A4FF-AF5A-40E7-A6FD-200276D78083}" type="presParOf" srcId="{AAEC5719-8EE0-4884-AD58-72F9EEA7AC64}" destId="{BFBC7CAD-4A44-45C0-92FA-4B21F6BE1967}" srcOrd="0" destOrd="0" presId="urn:microsoft.com/office/officeart/2005/8/layout/vList5"/>
    <dgm:cxn modelId="{DBFA2C94-C8C6-41CD-BA90-C67E661E3382}" type="presParOf" srcId="{AAEC5719-8EE0-4884-AD58-72F9EEA7AC64}" destId="{D67013A2-4805-48D9-A06E-346907576B4B}" srcOrd="1" destOrd="0" presId="urn:microsoft.com/office/officeart/2005/8/layout/vList5"/>
    <dgm:cxn modelId="{0D122B96-3315-4A0D-9CBB-774E6674BCE9}" type="presParOf" srcId="{8C1BC36E-40DA-4721-93C5-22078D845BF0}" destId="{7D556025-F31C-4702-A649-225DB6D8159A}" srcOrd="1" destOrd="0" presId="urn:microsoft.com/office/officeart/2005/8/layout/vList5"/>
    <dgm:cxn modelId="{8FD51748-D92C-42F8-AEC2-F925C36215A0}" type="presParOf" srcId="{8C1BC36E-40DA-4721-93C5-22078D845BF0}" destId="{9CFC335D-9ED7-4E38-8606-2DD962370BB6}" srcOrd="2" destOrd="0" presId="urn:microsoft.com/office/officeart/2005/8/layout/vList5"/>
    <dgm:cxn modelId="{D7BF8F80-9BBA-425E-BA16-309EFE6AEC68}" type="presParOf" srcId="{9CFC335D-9ED7-4E38-8606-2DD962370BB6}" destId="{058E576C-2CE2-4038-B97F-9CF3F401F472}" srcOrd="0" destOrd="0" presId="urn:microsoft.com/office/officeart/2005/8/layout/vList5"/>
    <dgm:cxn modelId="{1631B568-FBAF-454A-835B-62BD4D487513}" type="presParOf" srcId="{9CFC335D-9ED7-4E38-8606-2DD962370BB6}" destId="{6317827E-6FE3-4AEC-B858-43C7344219B8}" srcOrd="1" destOrd="0" presId="urn:microsoft.com/office/officeart/2005/8/layout/vList5"/>
    <dgm:cxn modelId="{45FC2B69-E910-481E-8B0B-04266FE4D332}" type="presParOf" srcId="{8C1BC36E-40DA-4721-93C5-22078D845BF0}" destId="{5640309B-2A45-471B-BBA5-4DE4B60887BA}" srcOrd="3" destOrd="0" presId="urn:microsoft.com/office/officeart/2005/8/layout/vList5"/>
    <dgm:cxn modelId="{414764DC-29D7-41B1-869F-AA7729D7E582}" type="presParOf" srcId="{8C1BC36E-40DA-4721-93C5-22078D845BF0}" destId="{FBC26167-AB90-4E20-B1D0-83DFC3BE0FE1}" srcOrd="4" destOrd="0" presId="urn:microsoft.com/office/officeart/2005/8/layout/vList5"/>
    <dgm:cxn modelId="{6A4C56BD-B7FE-455D-9C69-6D1A5398AB3D}" type="presParOf" srcId="{FBC26167-AB90-4E20-B1D0-83DFC3BE0FE1}" destId="{3F044819-054B-40CB-AC2B-1214E08DDDFC}" srcOrd="0" destOrd="0" presId="urn:microsoft.com/office/officeart/2005/8/layout/vList5"/>
    <dgm:cxn modelId="{83E54040-2676-44C6-963A-5EB2BA0D85EB}" type="presParOf" srcId="{FBC26167-AB90-4E20-B1D0-83DFC3BE0FE1}" destId="{FCA9E20A-5633-44FD-BD20-FF8EE7496F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E8B88-D8F8-43AD-82E1-DF6CF224054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556772D-79D0-4C9C-89F7-644EF0CF6461}">
      <dgm:prSet custT="1"/>
      <dgm:spPr/>
      <dgm:t>
        <a:bodyPr/>
        <a:lstStyle/>
        <a:p>
          <a:r>
            <a:rPr lang="en-US" sz="2000" dirty="0"/>
            <a:t>VISIT : The ACMHSA website to view the Three-Year Plan at Https://ACMHSA.ORG   </a:t>
          </a:r>
        </a:p>
        <a:p>
          <a:endParaRPr lang="en-US" sz="2000" dirty="0"/>
        </a:p>
      </dgm:t>
    </dgm:pt>
    <dgm:pt modelId="{57844240-A391-4CED-AA00-536E7537F261}" type="parTrans" cxnId="{B925A8D1-3F20-421C-AD41-8047914B363B}">
      <dgm:prSet/>
      <dgm:spPr/>
      <dgm:t>
        <a:bodyPr/>
        <a:lstStyle/>
        <a:p>
          <a:endParaRPr lang="en-US" sz="1600"/>
        </a:p>
      </dgm:t>
    </dgm:pt>
    <dgm:pt modelId="{E0A34D9D-054B-43E8-8DD6-BADBF0954332}" type="sibTrans" cxnId="{B925A8D1-3F20-421C-AD41-8047914B363B}">
      <dgm:prSet/>
      <dgm:spPr/>
      <dgm:t>
        <a:bodyPr/>
        <a:lstStyle/>
        <a:p>
          <a:endParaRPr lang="en-US" sz="1600"/>
        </a:p>
      </dgm:t>
    </dgm:pt>
    <dgm:pt modelId="{D325410E-9A2B-4454-9B7F-11581B151B64}">
      <dgm:prSet custT="1"/>
      <dgm:spPr/>
      <dgm:t>
        <a:bodyPr/>
        <a:lstStyle/>
        <a:p>
          <a:r>
            <a:rPr lang="en-US" sz="2000" dirty="0"/>
            <a:t>CIRCULATE: Information amongst your network</a:t>
          </a:r>
        </a:p>
      </dgm:t>
    </dgm:pt>
    <dgm:pt modelId="{630E902F-EF6C-4531-897B-F8B9D6AA849D}" type="parTrans" cxnId="{8128B2D9-98DF-4A4E-8218-79F0FCD44F94}">
      <dgm:prSet/>
      <dgm:spPr/>
      <dgm:t>
        <a:bodyPr/>
        <a:lstStyle/>
        <a:p>
          <a:endParaRPr lang="en-US" sz="1600"/>
        </a:p>
      </dgm:t>
    </dgm:pt>
    <dgm:pt modelId="{1FED1C25-7A67-4F73-AA14-A77CC73AD3C8}" type="sibTrans" cxnId="{8128B2D9-98DF-4A4E-8218-79F0FCD44F94}">
      <dgm:prSet/>
      <dgm:spPr/>
      <dgm:t>
        <a:bodyPr/>
        <a:lstStyle/>
        <a:p>
          <a:endParaRPr lang="en-US" sz="1600"/>
        </a:p>
      </dgm:t>
    </dgm:pt>
    <dgm:pt modelId="{813C00F0-ADA6-4E2D-A540-1B1A8FA5E293}">
      <dgm:prSet custT="1"/>
      <dgm:spPr/>
      <dgm:t>
        <a:bodyPr/>
        <a:lstStyle/>
        <a:p>
          <a:r>
            <a:rPr lang="en-US" sz="2000" dirty="0"/>
            <a:t>ATTEND: MHAB Public Hearing on 9/21/20 at 5PM</a:t>
          </a:r>
        </a:p>
      </dgm:t>
    </dgm:pt>
    <dgm:pt modelId="{E54F9B0B-19AB-4B18-8A26-49CD11925E0A}" type="parTrans" cxnId="{19F3A8CA-D76C-4DD4-A256-A1F676C013B5}">
      <dgm:prSet/>
      <dgm:spPr/>
      <dgm:t>
        <a:bodyPr/>
        <a:lstStyle/>
        <a:p>
          <a:endParaRPr lang="en-US" sz="1600"/>
        </a:p>
      </dgm:t>
    </dgm:pt>
    <dgm:pt modelId="{3003BB4B-2FB1-4811-ACF4-54719E3482DA}" type="sibTrans" cxnId="{19F3A8CA-D76C-4DD4-A256-A1F676C013B5}">
      <dgm:prSet/>
      <dgm:spPr/>
      <dgm:t>
        <a:bodyPr/>
        <a:lstStyle/>
        <a:p>
          <a:endParaRPr lang="en-US" sz="1600"/>
        </a:p>
      </dgm:t>
    </dgm:pt>
    <dgm:pt modelId="{637E88FA-0DBC-4717-B07B-0440FCFCC1D6}" type="pres">
      <dgm:prSet presAssocID="{D78E8B88-D8F8-43AD-82E1-DF6CF224054A}" presName="root" presStyleCnt="0">
        <dgm:presLayoutVars>
          <dgm:dir/>
          <dgm:resizeHandles val="exact"/>
        </dgm:presLayoutVars>
      </dgm:prSet>
      <dgm:spPr/>
    </dgm:pt>
    <dgm:pt modelId="{5C17DB6D-D3F4-4B1A-BD54-2FF086D74FF7}" type="pres">
      <dgm:prSet presAssocID="{D556772D-79D0-4C9C-89F7-644EF0CF6461}" presName="compNode" presStyleCnt="0"/>
      <dgm:spPr/>
    </dgm:pt>
    <dgm:pt modelId="{C8FD27FD-3752-41BD-B38E-A418871A6997}" type="pres">
      <dgm:prSet presAssocID="{D556772D-79D0-4C9C-89F7-644EF0CF6461}" presName="bgRect" presStyleLbl="bgShp" presStyleIdx="0" presStyleCnt="3"/>
      <dgm:spPr/>
    </dgm:pt>
    <dgm:pt modelId="{3418DB56-9E71-4FE8-9303-284FCE9EAD8B}" type="pres">
      <dgm:prSet presAssocID="{D556772D-79D0-4C9C-89F7-644EF0CF64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B5C544C7-FE5F-4F4B-9494-7048C4E26D19}" type="pres">
      <dgm:prSet presAssocID="{D556772D-79D0-4C9C-89F7-644EF0CF6461}" presName="spaceRect" presStyleCnt="0"/>
      <dgm:spPr/>
    </dgm:pt>
    <dgm:pt modelId="{2EDFE841-D4C3-4387-ABF0-4B737F621543}" type="pres">
      <dgm:prSet presAssocID="{D556772D-79D0-4C9C-89F7-644EF0CF6461}" presName="parTx" presStyleLbl="revTx" presStyleIdx="0" presStyleCnt="3" custLinFactNeighborX="-2612" custLinFactNeighborY="8536">
        <dgm:presLayoutVars>
          <dgm:chMax val="0"/>
          <dgm:chPref val="0"/>
        </dgm:presLayoutVars>
      </dgm:prSet>
      <dgm:spPr/>
    </dgm:pt>
    <dgm:pt modelId="{7D15578E-7BCC-4E43-8026-26C8D5C96891}" type="pres">
      <dgm:prSet presAssocID="{E0A34D9D-054B-43E8-8DD6-BADBF0954332}" presName="sibTrans" presStyleCnt="0"/>
      <dgm:spPr/>
    </dgm:pt>
    <dgm:pt modelId="{BC57F537-0073-4B04-9975-5A385295CA36}" type="pres">
      <dgm:prSet presAssocID="{D325410E-9A2B-4454-9B7F-11581B151B64}" presName="compNode" presStyleCnt="0"/>
      <dgm:spPr/>
    </dgm:pt>
    <dgm:pt modelId="{8B2991BE-C8CE-4FBD-B04B-149659163D47}" type="pres">
      <dgm:prSet presAssocID="{D325410E-9A2B-4454-9B7F-11581B151B64}" presName="bgRect" presStyleLbl="bgShp" presStyleIdx="1" presStyleCnt="3"/>
      <dgm:spPr/>
    </dgm:pt>
    <dgm:pt modelId="{FDE50AAB-9570-460E-B53A-22CFBB4436F6}" type="pres">
      <dgm:prSet presAssocID="{D325410E-9A2B-4454-9B7F-11581B151B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sed Hand"/>
        </a:ext>
      </dgm:extLst>
    </dgm:pt>
    <dgm:pt modelId="{895A2D32-D5FA-418D-8F9A-28013225FD32}" type="pres">
      <dgm:prSet presAssocID="{D325410E-9A2B-4454-9B7F-11581B151B64}" presName="spaceRect" presStyleCnt="0"/>
      <dgm:spPr/>
    </dgm:pt>
    <dgm:pt modelId="{E97994EA-3EA8-489E-8CD9-F6E0DE9D3935}" type="pres">
      <dgm:prSet presAssocID="{D325410E-9A2B-4454-9B7F-11581B151B64}" presName="parTx" presStyleLbl="revTx" presStyleIdx="1" presStyleCnt="3">
        <dgm:presLayoutVars>
          <dgm:chMax val="0"/>
          <dgm:chPref val="0"/>
        </dgm:presLayoutVars>
      </dgm:prSet>
      <dgm:spPr/>
    </dgm:pt>
    <dgm:pt modelId="{42B2F580-CE4F-4824-8A06-B8BF945FDED0}" type="pres">
      <dgm:prSet presAssocID="{1FED1C25-7A67-4F73-AA14-A77CC73AD3C8}" presName="sibTrans" presStyleCnt="0"/>
      <dgm:spPr/>
    </dgm:pt>
    <dgm:pt modelId="{16F4D01D-5BCC-4FEB-9FB4-3AAEF78265D5}" type="pres">
      <dgm:prSet presAssocID="{813C00F0-ADA6-4E2D-A540-1B1A8FA5E293}" presName="compNode" presStyleCnt="0"/>
      <dgm:spPr/>
    </dgm:pt>
    <dgm:pt modelId="{D6A7DE87-DA5A-4D2E-90DE-29FA07B07691}" type="pres">
      <dgm:prSet presAssocID="{813C00F0-ADA6-4E2D-A540-1B1A8FA5E293}" presName="bgRect" presStyleLbl="bgShp" presStyleIdx="2" presStyleCnt="3" custLinFactNeighborY="5034"/>
      <dgm:spPr/>
    </dgm:pt>
    <dgm:pt modelId="{E7ADAFEE-FD62-4905-B7E5-5C41B721976D}" type="pres">
      <dgm:prSet presAssocID="{813C00F0-ADA6-4E2D-A540-1B1A8FA5E2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016BEFAF-E223-4A4C-AD6F-D71D2A9C38BE}" type="pres">
      <dgm:prSet presAssocID="{813C00F0-ADA6-4E2D-A540-1B1A8FA5E293}" presName="spaceRect" presStyleCnt="0"/>
      <dgm:spPr/>
    </dgm:pt>
    <dgm:pt modelId="{E8E7E646-CB9B-4F11-9D3A-DF857C21C234}" type="pres">
      <dgm:prSet presAssocID="{813C00F0-ADA6-4E2D-A540-1B1A8FA5E293}" presName="parTx" presStyleLbl="revTx" presStyleIdx="2" presStyleCnt="3">
        <dgm:presLayoutVars>
          <dgm:chMax val="0"/>
          <dgm:chPref val="0"/>
        </dgm:presLayoutVars>
      </dgm:prSet>
      <dgm:spPr/>
    </dgm:pt>
  </dgm:ptLst>
  <dgm:cxnLst>
    <dgm:cxn modelId="{6142E80E-64BE-44D8-B783-1252B296A3B8}" type="presOf" srcId="{D78E8B88-D8F8-43AD-82E1-DF6CF224054A}" destId="{637E88FA-0DBC-4717-B07B-0440FCFCC1D6}" srcOrd="0" destOrd="0" presId="urn:microsoft.com/office/officeart/2018/2/layout/IconVerticalSolidList"/>
    <dgm:cxn modelId="{6DF1D53F-0410-4C7C-A547-13C49D593DDA}" type="presOf" srcId="{D325410E-9A2B-4454-9B7F-11581B151B64}" destId="{E97994EA-3EA8-489E-8CD9-F6E0DE9D3935}" srcOrd="0" destOrd="0" presId="urn:microsoft.com/office/officeart/2018/2/layout/IconVerticalSolidList"/>
    <dgm:cxn modelId="{4E6CB746-D70A-4FCB-B043-96919F8EE4D9}" type="presOf" srcId="{813C00F0-ADA6-4E2D-A540-1B1A8FA5E293}" destId="{E8E7E646-CB9B-4F11-9D3A-DF857C21C234}" srcOrd="0" destOrd="0" presId="urn:microsoft.com/office/officeart/2018/2/layout/IconVerticalSolidList"/>
    <dgm:cxn modelId="{80E3D249-5DEC-41EA-AF03-02CB30A4F134}" type="presOf" srcId="{D556772D-79D0-4C9C-89F7-644EF0CF6461}" destId="{2EDFE841-D4C3-4387-ABF0-4B737F621543}" srcOrd="0" destOrd="0" presId="urn:microsoft.com/office/officeart/2018/2/layout/IconVerticalSolidList"/>
    <dgm:cxn modelId="{19F3A8CA-D76C-4DD4-A256-A1F676C013B5}" srcId="{D78E8B88-D8F8-43AD-82E1-DF6CF224054A}" destId="{813C00F0-ADA6-4E2D-A540-1B1A8FA5E293}" srcOrd="2" destOrd="0" parTransId="{E54F9B0B-19AB-4B18-8A26-49CD11925E0A}" sibTransId="{3003BB4B-2FB1-4811-ACF4-54719E3482DA}"/>
    <dgm:cxn modelId="{B925A8D1-3F20-421C-AD41-8047914B363B}" srcId="{D78E8B88-D8F8-43AD-82E1-DF6CF224054A}" destId="{D556772D-79D0-4C9C-89F7-644EF0CF6461}" srcOrd="0" destOrd="0" parTransId="{57844240-A391-4CED-AA00-536E7537F261}" sibTransId="{E0A34D9D-054B-43E8-8DD6-BADBF0954332}"/>
    <dgm:cxn modelId="{8128B2D9-98DF-4A4E-8218-79F0FCD44F94}" srcId="{D78E8B88-D8F8-43AD-82E1-DF6CF224054A}" destId="{D325410E-9A2B-4454-9B7F-11581B151B64}" srcOrd="1" destOrd="0" parTransId="{630E902F-EF6C-4531-897B-F8B9D6AA849D}" sibTransId="{1FED1C25-7A67-4F73-AA14-A77CC73AD3C8}"/>
    <dgm:cxn modelId="{A53E81B8-B297-4AFB-A213-44032F92F2A7}" type="presParOf" srcId="{637E88FA-0DBC-4717-B07B-0440FCFCC1D6}" destId="{5C17DB6D-D3F4-4B1A-BD54-2FF086D74FF7}" srcOrd="0" destOrd="0" presId="urn:microsoft.com/office/officeart/2018/2/layout/IconVerticalSolidList"/>
    <dgm:cxn modelId="{5D9DC796-A15D-47CD-8601-9784CDE53EAB}" type="presParOf" srcId="{5C17DB6D-D3F4-4B1A-BD54-2FF086D74FF7}" destId="{C8FD27FD-3752-41BD-B38E-A418871A6997}" srcOrd="0" destOrd="0" presId="urn:microsoft.com/office/officeart/2018/2/layout/IconVerticalSolidList"/>
    <dgm:cxn modelId="{BB097AE8-64D3-4E64-AEEC-79E47D660863}" type="presParOf" srcId="{5C17DB6D-D3F4-4B1A-BD54-2FF086D74FF7}" destId="{3418DB56-9E71-4FE8-9303-284FCE9EAD8B}" srcOrd="1" destOrd="0" presId="urn:microsoft.com/office/officeart/2018/2/layout/IconVerticalSolidList"/>
    <dgm:cxn modelId="{E49B070E-542C-49CA-926F-E4358D70416F}" type="presParOf" srcId="{5C17DB6D-D3F4-4B1A-BD54-2FF086D74FF7}" destId="{B5C544C7-FE5F-4F4B-9494-7048C4E26D19}" srcOrd="2" destOrd="0" presId="urn:microsoft.com/office/officeart/2018/2/layout/IconVerticalSolidList"/>
    <dgm:cxn modelId="{621E1562-BB23-4D97-9807-7DBD45E8772E}" type="presParOf" srcId="{5C17DB6D-D3F4-4B1A-BD54-2FF086D74FF7}" destId="{2EDFE841-D4C3-4387-ABF0-4B737F621543}" srcOrd="3" destOrd="0" presId="urn:microsoft.com/office/officeart/2018/2/layout/IconVerticalSolidList"/>
    <dgm:cxn modelId="{22396F88-2D2A-419E-90E4-688F79494E1D}" type="presParOf" srcId="{637E88FA-0DBC-4717-B07B-0440FCFCC1D6}" destId="{7D15578E-7BCC-4E43-8026-26C8D5C96891}" srcOrd="1" destOrd="0" presId="urn:microsoft.com/office/officeart/2018/2/layout/IconVerticalSolidList"/>
    <dgm:cxn modelId="{CD32594D-3B11-4F4A-AFC2-B8C7240BA94F}" type="presParOf" srcId="{637E88FA-0DBC-4717-B07B-0440FCFCC1D6}" destId="{BC57F537-0073-4B04-9975-5A385295CA36}" srcOrd="2" destOrd="0" presId="urn:microsoft.com/office/officeart/2018/2/layout/IconVerticalSolidList"/>
    <dgm:cxn modelId="{A3DA548A-3056-4ECD-819C-403E8849AAB6}" type="presParOf" srcId="{BC57F537-0073-4B04-9975-5A385295CA36}" destId="{8B2991BE-C8CE-4FBD-B04B-149659163D47}" srcOrd="0" destOrd="0" presId="urn:microsoft.com/office/officeart/2018/2/layout/IconVerticalSolidList"/>
    <dgm:cxn modelId="{29F5C9A1-9955-4DC8-AB9F-8F6C361C8B28}" type="presParOf" srcId="{BC57F537-0073-4B04-9975-5A385295CA36}" destId="{FDE50AAB-9570-460E-B53A-22CFBB4436F6}" srcOrd="1" destOrd="0" presId="urn:microsoft.com/office/officeart/2018/2/layout/IconVerticalSolidList"/>
    <dgm:cxn modelId="{AB6AA5FA-0569-4DB6-B2BA-BA88851E8FD9}" type="presParOf" srcId="{BC57F537-0073-4B04-9975-5A385295CA36}" destId="{895A2D32-D5FA-418D-8F9A-28013225FD32}" srcOrd="2" destOrd="0" presId="urn:microsoft.com/office/officeart/2018/2/layout/IconVerticalSolidList"/>
    <dgm:cxn modelId="{19F5296E-0B1F-4401-80F2-96BBBC23260B}" type="presParOf" srcId="{BC57F537-0073-4B04-9975-5A385295CA36}" destId="{E97994EA-3EA8-489E-8CD9-F6E0DE9D3935}" srcOrd="3" destOrd="0" presId="urn:microsoft.com/office/officeart/2018/2/layout/IconVerticalSolidList"/>
    <dgm:cxn modelId="{4810F88A-1318-4750-9FE7-B0E4E85EC4F4}" type="presParOf" srcId="{637E88FA-0DBC-4717-B07B-0440FCFCC1D6}" destId="{42B2F580-CE4F-4824-8A06-B8BF945FDED0}" srcOrd="3" destOrd="0" presId="urn:microsoft.com/office/officeart/2018/2/layout/IconVerticalSolidList"/>
    <dgm:cxn modelId="{215D90AA-2637-47A8-BA0E-677DDFD19D99}" type="presParOf" srcId="{637E88FA-0DBC-4717-B07B-0440FCFCC1D6}" destId="{16F4D01D-5BCC-4FEB-9FB4-3AAEF78265D5}" srcOrd="4" destOrd="0" presId="urn:microsoft.com/office/officeart/2018/2/layout/IconVerticalSolidList"/>
    <dgm:cxn modelId="{E923E985-0112-40FC-A9C2-0126A9B91504}" type="presParOf" srcId="{16F4D01D-5BCC-4FEB-9FB4-3AAEF78265D5}" destId="{D6A7DE87-DA5A-4D2E-90DE-29FA07B07691}" srcOrd="0" destOrd="0" presId="urn:microsoft.com/office/officeart/2018/2/layout/IconVerticalSolidList"/>
    <dgm:cxn modelId="{A67C9EC0-230E-41D3-B2BC-393EDDD66C4C}" type="presParOf" srcId="{16F4D01D-5BCC-4FEB-9FB4-3AAEF78265D5}" destId="{E7ADAFEE-FD62-4905-B7E5-5C41B721976D}" srcOrd="1" destOrd="0" presId="urn:microsoft.com/office/officeart/2018/2/layout/IconVerticalSolidList"/>
    <dgm:cxn modelId="{E7C6412C-4084-4C10-B723-9F31DD5F6CFA}" type="presParOf" srcId="{16F4D01D-5BCC-4FEB-9FB4-3AAEF78265D5}" destId="{016BEFAF-E223-4A4C-AD6F-D71D2A9C38BE}" srcOrd="2" destOrd="0" presId="urn:microsoft.com/office/officeart/2018/2/layout/IconVerticalSolidList"/>
    <dgm:cxn modelId="{F07FF090-5156-49C4-866C-04948B4013ED}" type="presParOf" srcId="{16F4D01D-5BCC-4FEB-9FB4-3AAEF78265D5}" destId="{E8E7E646-CB9B-4F11-9D3A-DF857C21C23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013A2-4805-48D9-A06E-346907576B4B}">
      <dsp:nvSpPr>
        <dsp:cNvPr id="0" name=""/>
        <dsp:cNvSpPr/>
      </dsp:nvSpPr>
      <dsp:spPr>
        <a:xfrm rot="5400000">
          <a:off x="8706230" y="-1165726"/>
          <a:ext cx="1256947" cy="3907397"/>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t>Alameda County’s Three-Year Plan:  FY 20/21-22/23</a:t>
          </a:r>
        </a:p>
      </dsp:txBody>
      <dsp:txXfrm rot="-5400000">
        <a:off x="7381006" y="220857"/>
        <a:ext cx="3846038" cy="1134229"/>
      </dsp:txXfrm>
    </dsp:sp>
    <dsp:sp modelId="{BFBC7CAD-4A44-45C0-92FA-4B21F6BE1967}">
      <dsp:nvSpPr>
        <dsp:cNvPr id="0" name=""/>
        <dsp:cNvSpPr/>
      </dsp:nvSpPr>
      <dsp:spPr>
        <a:xfrm>
          <a:off x="112" y="0"/>
          <a:ext cx="7380893" cy="157594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County mental health programs shall prepare and submit a Three-Year Program and Expenditure Plan (Plan) and Annual Updates for Mental Health Service Act (MHSA) programs and expenditures.</a:t>
          </a:r>
          <a:endParaRPr lang="en-US" sz="2000" kern="1200" dirty="0"/>
        </a:p>
      </dsp:txBody>
      <dsp:txXfrm>
        <a:off x="77043" y="76931"/>
        <a:ext cx="7227031" cy="1422082"/>
      </dsp:txXfrm>
    </dsp:sp>
    <dsp:sp modelId="{6317827E-6FE3-4AEC-B858-43C7344219B8}">
      <dsp:nvSpPr>
        <dsp:cNvPr id="0" name=""/>
        <dsp:cNvSpPr/>
      </dsp:nvSpPr>
      <dsp:spPr>
        <a:xfrm rot="5400000">
          <a:off x="8684815" y="454601"/>
          <a:ext cx="1256947" cy="3970989"/>
        </a:xfrm>
        <a:prstGeom prst="round2SameRect">
          <a:avLst/>
        </a:prstGeom>
        <a:solidFill>
          <a:schemeClr val="accent5">
            <a:tint val="40000"/>
            <a:alpha val="90000"/>
            <a:hueOff val="2914032"/>
            <a:satOff val="-9122"/>
            <a:lumOff val="604"/>
            <a:alphaOff val="0"/>
          </a:schemeClr>
        </a:solidFill>
        <a:ln w="15875" cap="flat" cmpd="sng" algn="ctr">
          <a:solidFill>
            <a:schemeClr val="accent5">
              <a:tint val="40000"/>
              <a:alpha val="90000"/>
              <a:hueOff val="2914032"/>
              <a:satOff val="-9122"/>
              <a:lumOff val="6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a:t>30 day public comment period: August 21-September 21, 2020 </a:t>
          </a:r>
        </a:p>
        <a:p>
          <a:pPr marL="171450" lvl="1" indent="-171450" algn="l" defTabSz="755650">
            <a:lnSpc>
              <a:spcPct val="90000"/>
            </a:lnSpc>
            <a:spcBef>
              <a:spcPct val="0"/>
            </a:spcBef>
            <a:spcAft>
              <a:spcPct val="15000"/>
            </a:spcAft>
            <a:buChar char="•"/>
          </a:pPr>
          <a:r>
            <a:rPr lang="en-US" sz="1700" b="1" kern="1200" dirty="0"/>
            <a:t>MH Board Hearing: September 21, 2020 at 5PM</a:t>
          </a:r>
        </a:p>
      </dsp:txBody>
      <dsp:txXfrm rot="-5400000">
        <a:off x="7327795" y="1872981"/>
        <a:ext cx="3909630" cy="1134229"/>
      </dsp:txXfrm>
    </dsp:sp>
    <dsp:sp modelId="{058E576C-2CE2-4038-B97F-9CF3F401F472}">
      <dsp:nvSpPr>
        <dsp:cNvPr id="0" name=""/>
        <dsp:cNvSpPr/>
      </dsp:nvSpPr>
      <dsp:spPr>
        <a:xfrm>
          <a:off x="112" y="1654504"/>
          <a:ext cx="7327682" cy="1571184"/>
        </a:xfrm>
        <a:prstGeom prst="roundRect">
          <a:avLst/>
        </a:prstGeom>
        <a:solidFill>
          <a:schemeClr val="accent5">
            <a:hueOff val="3005351"/>
            <a:satOff val="-13190"/>
            <a:lumOff val="39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The Mental Health Board shall conduct a public hearing on the draft Three-Year Plan/Plan Update at the close of the 30-day public comment period.</a:t>
          </a:r>
          <a:endParaRPr lang="en-US" sz="2000" kern="1200" dirty="0"/>
        </a:p>
      </dsp:txBody>
      <dsp:txXfrm>
        <a:off x="76811" y="1731203"/>
        <a:ext cx="7174284" cy="1417786"/>
      </dsp:txXfrm>
    </dsp:sp>
    <dsp:sp modelId="{FCA9E20A-5633-44FD-BD20-FF8EE7496FCD}">
      <dsp:nvSpPr>
        <dsp:cNvPr id="0" name=""/>
        <dsp:cNvSpPr/>
      </dsp:nvSpPr>
      <dsp:spPr>
        <a:xfrm rot="5400000">
          <a:off x="8652478" y="2065482"/>
          <a:ext cx="1256947" cy="4048713"/>
        </a:xfrm>
        <a:prstGeom prst="round2SameRect">
          <a:avLst/>
        </a:prstGeom>
        <a:solidFill>
          <a:schemeClr val="accent5">
            <a:tint val="40000"/>
            <a:alpha val="90000"/>
            <a:hueOff val="5828064"/>
            <a:satOff val="-18244"/>
            <a:lumOff val="1209"/>
            <a:alphaOff val="0"/>
          </a:schemeClr>
        </a:solidFill>
        <a:ln w="15875" cap="flat" cmpd="sng" algn="ctr">
          <a:solidFill>
            <a:schemeClr val="accent5">
              <a:tint val="40000"/>
              <a:alpha val="90000"/>
              <a:hueOff val="5828064"/>
              <a:satOff val="-18244"/>
              <a:lumOff val="12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a:t>BOS Health Committee October/November</a:t>
          </a:r>
        </a:p>
        <a:p>
          <a:pPr marL="171450" lvl="1" indent="-171450" algn="l" defTabSz="755650">
            <a:lnSpc>
              <a:spcPct val="90000"/>
            </a:lnSpc>
            <a:spcBef>
              <a:spcPct val="0"/>
            </a:spcBef>
            <a:spcAft>
              <a:spcPct val="15000"/>
            </a:spcAft>
            <a:buChar char="•"/>
          </a:pPr>
          <a:r>
            <a:rPr lang="en-US" sz="1700" b="1" kern="1200" dirty="0"/>
            <a:t>Full BOS adoption: October/November</a:t>
          </a:r>
        </a:p>
        <a:p>
          <a:pPr marL="171450" lvl="1" indent="-171450" algn="l" defTabSz="755650">
            <a:lnSpc>
              <a:spcPct val="90000"/>
            </a:lnSpc>
            <a:spcBef>
              <a:spcPct val="0"/>
            </a:spcBef>
            <a:spcAft>
              <a:spcPct val="15000"/>
            </a:spcAft>
            <a:buChar char="•"/>
          </a:pPr>
          <a:r>
            <a:rPr lang="en-US" sz="1700" b="1" kern="1200" dirty="0"/>
            <a:t>For INN projects MHSOAC Approval</a:t>
          </a:r>
        </a:p>
      </dsp:txBody>
      <dsp:txXfrm rot="-5400000">
        <a:off x="7256596" y="3522724"/>
        <a:ext cx="3987354" cy="1134229"/>
      </dsp:txXfrm>
    </dsp:sp>
    <dsp:sp modelId="{3F044819-054B-40CB-AC2B-1214E08DDDFC}">
      <dsp:nvSpPr>
        <dsp:cNvPr id="0" name=""/>
        <dsp:cNvSpPr/>
      </dsp:nvSpPr>
      <dsp:spPr>
        <a:xfrm>
          <a:off x="31" y="3304247"/>
          <a:ext cx="7256370" cy="1571184"/>
        </a:xfrm>
        <a:prstGeom prst="roundRect">
          <a:avLst/>
        </a:prstGeom>
        <a:solidFill>
          <a:schemeClr val="accent5">
            <a:hueOff val="6010703"/>
            <a:satOff val="-26380"/>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i="0" kern="1200" dirty="0">
              <a:latin typeface="+mn-lt"/>
            </a:rPr>
            <a:t>Plans and Annual Updates must be adopted by the county Board of Supervisors (BOS) and submitted to the Mental Health Services Oversight and Accountability Commission (MHSOAC) within 30 days after Board of Supervisor adoption.</a:t>
          </a:r>
          <a:endParaRPr lang="en-US" sz="2000" kern="1200" dirty="0"/>
        </a:p>
      </dsp:txBody>
      <dsp:txXfrm>
        <a:off x="76730" y="3380946"/>
        <a:ext cx="7102972" cy="1417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D27FD-3752-41BD-B38E-A418871A6997}">
      <dsp:nvSpPr>
        <dsp:cNvPr id="0" name=""/>
        <dsp:cNvSpPr/>
      </dsp:nvSpPr>
      <dsp:spPr>
        <a:xfrm>
          <a:off x="0" y="748"/>
          <a:ext cx="5715000" cy="17503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18DB56-9E71-4FE8-9303-284FCE9EAD8B}">
      <dsp:nvSpPr>
        <dsp:cNvPr id="0" name=""/>
        <dsp:cNvSpPr/>
      </dsp:nvSpPr>
      <dsp:spPr>
        <a:xfrm>
          <a:off x="529483" y="394578"/>
          <a:ext cx="962697" cy="962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DFE841-D4C3-4387-ABF0-4B737F621543}">
      <dsp:nvSpPr>
        <dsp:cNvPr id="0" name=""/>
        <dsp:cNvSpPr/>
      </dsp:nvSpPr>
      <dsp:spPr>
        <a:xfrm>
          <a:off x="1925193" y="150158"/>
          <a:ext cx="3693336" cy="175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246" tIns="185246" rIns="185246" bIns="185246" numCol="1" spcCol="1270" anchor="ctr" anchorCtr="0">
          <a:noAutofit/>
        </a:bodyPr>
        <a:lstStyle/>
        <a:p>
          <a:pPr marL="0" lvl="0" indent="0" algn="l" defTabSz="889000">
            <a:lnSpc>
              <a:spcPct val="90000"/>
            </a:lnSpc>
            <a:spcBef>
              <a:spcPct val="0"/>
            </a:spcBef>
            <a:spcAft>
              <a:spcPct val="35000"/>
            </a:spcAft>
            <a:buNone/>
          </a:pPr>
          <a:r>
            <a:rPr lang="en-US" sz="2000" kern="1200" dirty="0"/>
            <a:t>VISIT : The ACMHSA website to view the Three-Year Plan at Https://ACMHSA.ORG   </a:t>
          </a:r>
        </a:p>
        <a:p>
          <a:pPr marL="0" lvl="0" indent="0" algn="l" defTabSz="889000">
            <a:lnSpc>
              <a:spcPct val="90000"/>
            </a:lnSpc>
            <a:spcBef>
              <a:spcPct val="0"/>
            </a:spcBef>
            <a:spcAft>
              <a:spcPct val="35000"/>
            </a:spcAft>
            <a:buNone/>
          </a:pPr>
          <a:endParaRPr lang="en-US" sz="2000" kern="1200" dirty="0"/>
        </a:p>
      </dsp:txBody>
      <dsp:txXfrm>
        <a:off x="1925193" y="150158"/>
        <a:ext cx="3693336" cy="1750358"/>
      </dsp:txXfrm>
    </dsp:sp>
    <dsp:sp modelId="{8B2991BE-C8CE-4FBD-B04B-149659163D47}">
      <dsp:nvSpPr>
        <dsp:cNvPr id="0" name=""/>
        <dsp:cNvSpPr/>
      </dsp:nvSpPr>
      <dsp:spPr>
        <a:xfrm>
          <a:off x="0" y="2188695"/>
          <a:ext cx="5715000" cy="17503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50AAB-9570-460E-B53A-22CFBB4436F6}">
      <dsp:nvSpPr>
        <dsp:cNvPr id="0" name=""/>
        <dsp:cNvSpPr/>
      </dsp:nvSpPr>
      <dsp:spPr>
        <a:xfrm>
          <a:off x="529483" y="2582526"/>
          <a:ext cx="962697" cy="962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7994EA-3EA8-489E-8CD9-F6E0DE9D3935}">
      <dsp:nvSpPr>
        <dsp:cNvPr id="0" name=""/>
        <dsp:cNvSpPr/>
      </dsp:nvSpPr>
      <dsp:spPr>
        <a:xfrm>
          <a:off x="2021663" y="2188695"/>
          <a:ext cx="3693336" cy="175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246" tIns="185246" rIns="185246" bIns="185246" numCol="1" spcCol="1270" anchor="ctr" anchorCtr="0">
          <a:noAutofit/>
        </a:bodyPr>
        <a:lstStyle/>
        <a:p>
          <a:pPr marL="0" lvl="0" indent="0" algn="l" defTabSz="889000">
            <a:lnSpc>
              <a:spcPct val="90000"/>
            </a:lnSpc>
            <a:spcBef>
              <a:spcPct val="0"/>
            </a:spcBef>
            <a:spcAft>
              <a:spcPct val="35000"/>
            </a:spcAft>
            <a:buNone/>
          </a:pPr>
          <a:r>
            <a:rPr lang="en-US" sz="2000" kern="1200" dirty="0"/>
            <a:t>CIRCULATE: Information amongst your network</a:t>
          </a:r>
        </a:p>
      </dsp:txBody>
      <dsp:txXfrm>
        <a:off x="2021663" y="2188695"/>
        <a:ext cx="3693336" cy="1750358"/>
      </dsp:txXfrm>
    </dsp:sp>
    <dsp:sp modelId="{D6A7DE87-DA5A-4D2E-90DE-29FA07B07691}">
      <dsp:nvSpPr>
        <dsp:cNvPr id="0" name=""/>
        <dsp:cNvSpPr/>
      </dsp:nvSpPr>
      <dsp:spPr>
        <a:xfrm>
          <a:off x="0" y="4377391"/>
          <a:ext cx="5715000" cy="17503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DAFEE-FD62-4905-B7E5-5C41B721976D}">
      <dsp:nvSpPr>
        <dsp:cNvPr id="0" name=""/>
        <dsp:cNvSpPr/>
      </dsp:nvSpPr>
      <dsp:spPr>
        <a:xfrm>
          <a:off x="529483" y="4770474"/>
          <a:ext cx="962697" cy="962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7E646-CB9B-4F11-9D3A-DF857C21C234}">
      <dsp:nvSpPr>
        <dsp:cNvPr id="0" name=""/>
        <dsp:cNvSpPr/>
      </dsp:nvSpPr>
      <dsp:spPr>
        <a:xfrm>
          <a:off x="2021663" y="4376643"/>
          <a:ext cx="3693336" cy="175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246" tIns="185246" rIns="185246" bIns="185246" numCol="1" spcCol="1270" anchor="ctr" anchorCtr="0">
          <a:noAutofit/>
        </a:bodyPr>
        <a:lstStyle/>
        <a:p>
          <a:pPr marL="0" lvl="0" indent="0" algn="l" defTabSz="889000">
            <a:lnSpc>
              <a:spcPct val="90000"/>
            </a:lnSpc>
            <a:spcBef>
              <a:spcPct val="0"/>
            </a:spcBef>
            <a:spcAft>
              <a:spcPct val="35000"/>
            </a:spcAft>
            <a:buNone/>
          </a:pPr>
          <a:r>
            <a:rPr lang="en-US" sz="2000" kern="1200" dirty="0"/>
            <a:t>ATTEND: MHAB Public Hearing on 9/21/20 at 5PM</a:t>
          </a:r>
        </a:p>
      </dsp:txBody>
      <dsp:txXfrm>
        <a:off x="2021663" y="4376643"/>
        <a:ext cx="3693336" cy="17503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0"/>
            <a:ext cx="3038319" cy="465242"/>
          </a:xfrm>
          <a:prstGeom prst="rect">
            <a:avLst/>
          </a:prstGeom>
        </p:spPr>
        <p:txBody>
          <a:bodyPr vert="horz" lIns="91440" tIns="45720" rIns="91440" bIns="45720" rtlCol="0"/>
          <a:lstStyle>
            <a:lvl1pPr algn="l">
              <a:defRPr sz="1200"/>
            </a:lvl1pPr>
          </a:lstStyle>
          <a:p>
            <a:r>
              <a:rPr lang="en-US" dirty="0">
                <a:latin typeface="Georgia" panose="02040502050405020303" pitchFamily="18" charset="0"/>
              </a:rPr>
              <a:t>African American Health &amp; Wellness Presentation: MHSA Overview: </a:t>
            </a:r>
            <a:r>
              <a:rPr lang="en-US" sz="1050" dirty="0">
                <a:latin typeface="Georgia" panose="02040502050405020303" pitchFamily="18" charset="0"/>
              </a:rPr>
              <a:t>FY 20/23</a:t>
            </a:r>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r>
              <a:rPr lang="en-US" dirty="0"/>
              <a:t>7/10/20</a:t>
            </a:r>
          </a:p>
        </p:txBody>
      </p:sp>
      <p:sp>
        <p:nvSpPr>
          <p:cNvPr id="4" name="Footer Placeholder 3"/>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r>
              <a:rPr lang="en-US" dirty="0"/>
              <a:t>Mariana Dailey,MPH,MCHES	</a:t>
            </a:r>
          </a:p>
        </p:txBody>
      </p:sp>
      <p:pic>
        <p:nvPicPr>
          <p:cNvPr id="6" name="Picture 5">
            <a:extLst>
              <a:ext uri="{FF2B5EF4-FFF2-40B4-BE49-F238E27FC236}">
                <a16:creationId xmlns:a16="http://schemas.microsoft.com/office/drawing/2014/main" id="{533B40A2-58EA-47C3-9E33-F0B5C2192D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7193" y="8519094"/>
            <a:ext cx="896203" cy="777306"/>
          </a:xfrm>
          <a:prstGeom prst="rect">
            <a:avLst/>
          </a:prstGeom>
        </p:spPr>
      </p:pic>
      <p:sp>
        <p:nvSpPr>
          <p:cNvPr id="7" name="Slide Number Placeholder 6">
            <a:extLst>
              <a:ext uri="{FF2B5EF4-FFF2-40B4-BE49-F238E27FC236}">
                <a16:creationId xmlns:a16="http://schemas.microsoft.com/office/drawing/2014/main" id="{E117AF7E-1A3F-4A78-8C11-C9B0D91AE7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CE1601-64B8-49ED-9E21-39D793F36BA3}" type="slidenum">
              <a:rPr lang="en-US" smtClean="0"/>
              <a:t>‹#›</a:t>
            </a:fld>
            <a:endParaRPr lang="en-US"/>
          </a:p>
        </p:txBody>
      </p:sp>
    </p:spTree>
    <p:extLst>
      <p:ext uri="{BB962C8B-B14F-4D97-AF65-F5344CB8AC3E}">
        <p14:creationId xmlns:p14="http://schemas.microsoft.com/office/powerpoint/2010/main" val="3030296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734" y="1"/>
            <a:ext cx="3037840" cy="466972"/>
          </a:xfrm>
          <a:prstGeom prst="rect">
            <a:avLst/>
          </a:prstGeom>
        </p:spPr>
        <p:txBody>
          <a:bodyPr vert="horz" lIns="91440" tIns="45720" rIns="91440" bIns="45720" rtlCol="0"/>
          <a:lstStyle>
            <a:lvl1pPr algn="r">
              <a:defRPr sz="1200"/>
            </a:lvl1pPr>
          </a:lstStyle>
          <a:p>
            <a:fld id="{41D469A9-5AE7-4AA7-A4A6-8B3364E5F2B9}" type="datetimeFigureOut">
              <a:rPr lang="en-US" smtClean="0"/>
              <a:t>9/4/2020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894"/>
            <a:ext cx="5608320" cy="366045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697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29429"/>
            <a:ext cx="3037840" cy="466971"/>
          </a:xfrm>
          <a:prstGeom prst="rect">
            <a:avLst/>
          </a:prstGeom>
        </p:spPr>
        <p:txBody>
          <a:bodyPr vert="horz" lIns="91440" tIns="45720" rIns="91440" bIns="45720" rtlCol="0" anchor="b"/>
          <a:lstStyle>
            <a:lvl1pPr algn="r">
              <a:defRPr sz="1200"/>
            </a:lvl1pPr>
          </a:lstStyle>
          <a:p>
            <a:fld id="{8607E487-DE70-4E26-B54A-369FA29D20B8}" type="slidenum">
              <a:rPr lang="en-US" smtClean="0"/>
              <a:t>‹#›</a:t>
            </a:fld>
            <a:endParaRPr lang="en-US" dirty="0"/>
          </a:p>
        </p:txBody>
      </p:sp>
    </p:spTree>
    <p:extLst>
      <p:ext uri="{BB962C8B-B14F-4D97-AF65-F5344CB8AC3E}">
        <p14:creationId xmlns:p14="http://schemas.microsoft.com/office/powerpoint/2010/main" val="420562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cmhsa.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WELCOME &amp; INTRODUCTION </a:t>
            </a:r>
            <a:endParaRPr lang="en-US" sz="1200" kern="1200" dirty="0">
              <a:solidFill>
                <a:schemeClr val="tx1"/>
              </a:solidFill>
              <a:effectLst/>
              <a:latin typeface="+mn-lt"/>
              <a:ea typeface="+mn-ea"/>
              <a:cs typeface="+mn-cs"/>
            </a:endParaRPr>
          </a:p>
          <a:p>
            <a:endParaRPr lang="en-US" dirty="0"/>
          </a:p>
          <a:p>
            <a:r>
              <a:rPr lang="en-US" dirty="0"/>
              <a:t>Review presentation objectives:</a:t>
            </a:r>
          </a:p>
          <a:p>
            <a:pPr marL="171450" indent="-171450">
              <a:buFont typeface="Arial" panose="020B0604020202020204" pitchFamily="34" charset="0"/>
              <a:buChar char="•"/>
            </a:pPr>
            <a:r>
              <a:rPr lang="en-US" dirty="0"/>
              <a:t>Participants will review MHSA</a:t>
            </a:r>
          </a:p>
          <a:p>
            <a:pPr marL="171450" indent="-171450">
              <a:buFont typeface="Arial" panose="020B0604020202020204" pitchFamily="34" charset="0"/>
              <a:buChar char="•"/>
            </a:pPr>
            <a:r>
              <a:rPr lang="en-US" dirty="0"/>
              <a:t>Identify five MHSA Plan components</a:t>
            </a:r>
          </a:p>
          <a:p>
            <a:pPr marL="171450" indent="-171450">
              <a:buFont typeface="Arial" panose="020B0604020202020204" pitchFamily="34" charset="0"/>
              <a:buChar char="•"/>
            </a:pPr>
            <a:r>
              <a:rPr lang="en-US" dirty="0"/>
              <a:t>Identify 3 themes for the MHSA Three-Year Plan</a:t>
            </a:r>
          </a:p>
          <a:p>
            <a:pPr marL="171450" indent="-171450">
              <a:buFont typeface="Arial" panose="020B0604020202020204" pitchFamily="34" charset="0"/>
              <a:buChar char="•"/>
            </a:pPr>
            <a:r>
              <a:rPr lang="en-US" dirty="0"/>
              <a:t>Identify 3 MHSA programs targeting African Americans</a:t>
            </a:r>
          </a:p>
        </p:txBody>
      </p:sp>
      <p:sp>
        <p:nvSpPr>
          <p:cNvPr id="4" name="Slide Number Placeholder 3"/>
          <p:cNvSpPr>
            <a:spLocks noGrp="1"/>
          </p:cNvSpPr>
          <p:nvPr>
            <p:ph type="sldNum" sz="quarter" idx="10"/>
          </p:nvPr>
        </p:nvSpPr>
        <p:spPr/>
        <p:txBody>
          <a:bodyPr/>
          <a:lstStyle/>
          <a:p>
            <a:fld id="{8607E487-DE70-4E26-B54A-369FA29D20B8}" type="slidenum">
              <a:rPr lang="en-US" smtClean="0"/>
              <a:t>1</a:t>
            </a:fld>
            <a:endParaRPr lang="en-US" dirty="0"/>
          </a:p>
        </p:txBody>
      </p:sp>
    </p:spTree>
    <p:extLst>
      <p:ext uri="{BB962C8B-B14F-4D97-AF65-F5344CB8AC3E}">
        <p14:creationId xmlns:p14="http://schemas.microsoft.com/office/powerpoint/2010/main" val="196410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Cross-Component findings</a:t>
            </a:r>
            <a:r>
              <a:rPr lang="en-US" sz="1200" kern="1200" dirty="0">
                <a:solidFill>
                  <a:schemeClr val="tx1"/>
                </a:solidFill>
                <a:effectLst/>
                <a:latin typeface="+mn-lt"/>
                <a:ea typeface="+mn-ea"/>
                <a:cs typeface="+mn-cs"/>
              </a:rPr>
              <a:t>:</a:t>
            </a:r>
          </a:p>
          <a:p>
            <a:pPr lvl="0"/>
            <a:r>
              <a:rPr lang="en-US" sz="1200" i="1" kern="1200" dirty="0">
                <a:solidFill>
                  <a:schemeClr val="tx1"/>
                </a:solidFill>
                <a:effectLst/>
                <a:latin typeface="+mn-lt"/>
                <a:ea typeface="+mn-ea"/>
                <a:cs typeface="+mn-cs"/>
              </a:rPr>
              <a:t>Alameda County Demographics: </a:t>
            </a:r>
            <a:r>
              <a:rPr lang="en-US" sz="1200" kern="1200" dirty="0">
                <a:solidFill>
                  <a:schemeClr val="tx1"/>
                </a:solidFill>
                <a:effectLst/>
                <a:latin typeface="+mn-lt"/>
                <a:ea typeface="+mn-ea"/>
                <a:cs typeface="+mn-cs"/>
              </a:rPr>
              <a:t>Alameda County is the seventh most populous county in California, with the City of Dublin being one of the 15 fastest growing cities in the United States. Compared to neighboring Bay Area counties, Alameda, experienced the highest numeric increase in population from 2018 to 2019 with over 4,500 people and the third highest percent of foreign-born residents (32.4%). Since the 2010 Census, the population has increased 10.70%, the highest of any Bay Area County :</a:t>
            </a:r>
          </a:p>
          <a:p>
            <a:pPr marL="228600" lvl="0" indent="-228600">
              <a:buFont typeface="+mj-lt"/>
              <a:buAutoNum type="arabicPeriod"/>
            </a:pPr>
            <a:r>
              <a:rPr lang="en-US" sz="1200" kern="1200" dirty="0">
                <a:solidFill>
                  <a:schemeClr val="tx1"/>
                </a:solidFill>
                <a:effectLst/>
                <a:latin typeface="+mn-lt"/>
                <a:ea typeface="+mn-ea"/>
                <a:cs typeface="+mn-cs"/>
              </a:rPr>
              <a:t> The number of children is decreasing and overall the county is aging</a:t>
            </a:r>
          </a:p>
          <a:p>
            <a:pPr marL="228600" lvl="0" indent="-228600">
              <a:buFont typeface="+mj-lt"/>
              <a:buAutoNum type="arabicPeriod"/>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Alameda ranks as one of the  most  diverse counties, consisting of 10.3% Black or African-American ( a stead decline from previous census years); </a:t>
            </a:r>
          </a:p>
          <a:p>
            <a:pPr marL="228600" lvl="0" indent="-228600">
              <a:buFont typeface="+mj-lt"/>
              <a:buAutoNum type="arabicPeriod"/>
            </a:pPr>
            <a:r>
              <a:rPr lang="en-US" sz="1200" kern="1200" dirty="0">
                <a:solidFill>
                  <a:schemeClr val="tx1"/>
                </a:solidFill>
                <a:effectLst/>
                <a:latin typeface="+mn-lt"/>
                <a:ea typeface="+mn-ea"/>
                <a:cs typeface="+mn-cs"/>
              </a:rPr>
              <a:t> Compared to the general Alameda County population the unhoused population has an overrepresentation of Black or African American at 47%,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penetration rate is the percentage of eligible Medi-Cal insured individuals who are utilizing mental health services. Despite having the second highest number of beneficiaries, Asians have the lowest penetration rate at 1.1%.  Alaska Native/American Indian represent the highest penetration rate (8.3%), with the other rates by race/ethnic groups penetration rates as follows 8.0% of Black/African Americans, 7.5% of Pacific Islanders, 6.4% of Whites, 4.9% of Hispanic/Latinos, and 4.5% of Other/Unknown of Alameda County Medi-Cal beneficiaries. </a:t>
            </a:r>
          </a:p>
          <a:p>
            <a:pPr marL="228600" lvl="0" indent="-228600">
              <a:buFont typeface="+mj-lt"/>
              <a:buAutoNum type="arabicPeriod"/>
            </a:pPr>
            <a:r>
              <a:rPr lang="en-US" sz="1200" kern="1200" dirty="0">
                <a:solidFill>
                  <a:schemeClr val="tx1"/>
                </a:solidFill>
                <a:effectLst/>
                <a:latin typeface="+mn-lt"/>
                <a:ea typeface="+mn-ea"/>
                <a:cs typeface="+mn-cs"/>
              </a:rPr>
              <a:t>COVID-19 death rates: African Americans are disproportionately impacted by COVID-19 and have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mortality rate ( at the time of plan development: 22.2% of deaths </a:t>
            </a:r>
            <a:endParaRPr lang="en-US" sz="1200" i="1" kern="1200" dirty="0">
              <a:solidFill>
                <a:schemeClr val="tx1"/>
              </a:solidFill>
              <a:effectLst/>
              <a:latin typeface="+mn-lt"/>
              <a:ea typeface="+mn-ea"/>
              <a:cs typeface="+mn-cs"/>
            </a:endParaRP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Local Trends Impact Report</a:t>
            </a:r>
            <a:r>
              <a:rPr lang="en-US" sz="1200" kern="1200" dirty="0">
                <a:solidFill>
                  <a:schemeClr val="tx1"/>
                </a:solidFill>
                <a:effectLst/>
                <a:latin typeface="+mn-lt"/>
                <a:ea typeface="+mn-ea"/>
                <a:cs typeface="+mn-cs"/>
              </a:rPr>
              <a:t>: COVID-19 and unemployment and homelessness rates represent indicators of the overall economic health of Alameda County and reflect an increased need for public mental health services. Examination of the impacts of the shelter-in-place policy on unemployment, housing and homelessness, and environmental data over time suggest that MHSA funded providers may be called upon to serve more people in need, especially as the pandemic continues possibly into the Fall.</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10</a:t>
            </a:fld>
            <a:endParaRPr lang="en-US" dirty="0"/>
          </a:p>
        </p:txBody>
      </p:sp>
    </p:spTree>
    <p:extLst>
      <p:ext uri="{BB962C8B-B14F-4D97-AF65-F5344CB8AC3E}">
        <p14:creationId xmlns:p14="http://schemas.microsoft.com/office/powerpoint/2010/main" val="179131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OVERALL SUMMARY</a:t>
            </a:r>
            <a:r>
              <a:rPr lang="en-US" sz="1200" dirty="0"/>
              <a:t>: First time participants, ages 26-59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Survey languages: (n=627)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English (n=587)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Chinese (n=31)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Spanish (n=9)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OVERALL SUMMARY STAKEOLDER IDENTITY: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Majority Provider (54.41%)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Family Member (39.43%)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Consumer (32.78%)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Faith Community (12.65%)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Other Stakeholder (4.16%)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Law enforcement (3.49%)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military/veteran (2.665)</a:t>
            </a:r>
          </a:p>
          <a:p>
            <a:endParaRPr lang="en-US" b="1" dirty="0"/>
          </a:p>
          <a:p>
            <a:endParaRPr lang="en-US" b="1" dirty="0"/>
          </a:p>
          <a:p>
            <a:r>
              <a:rPr lang="en-US" b="1" dirty="0"/>
              <a:t>GENDER IDENTITY:</a:t>
            </a:r>
          </a:p>
          <a:p>
            <a:r>
              <a:rPr lang="en-US" dirty="0"/>
              <a:t>TRANS MALE = 0.48%</a:t>
            </a:r>
          </a:p>
          <a:p>
            <a:r>
              <a:rPr lang="en-US" dirty="0"/>
              <a:t>GENDERQUEER/FLUID= 1.91%</a:t>
            </a:r>
          </a:p>
          <a:p>
            <a:r>
              <a:rPr lang="en-US" dirty="0"/>
              <a:t>MALE = 23.76%</a:t>
            </a:r>
          </a:p>
          <a:p>
            <a:r>
              <a:rPr lang="en-US" dirty="0"/>
              <a:t>FEMALE = 69.38%</a:t>
            </a:r>
          </a:p>
          <a:p>
            <a:r>
              <a:rPr lang="en-US" dirty="0"/>
              <a:t>SKIPPED = 0.80%</a:t>
            </a:r>
          </a:p>
          <a:p>
            <a:r>
              <a:rPr lang="en-US" dirty="0"/>
              <a:t>PREFER NOT TO ANSWER = 1.67%</a:t>
            </a:r>
          </a:p>
          <a:p>
            <a:endParaRPr lang="en-US" dirty="0"/>
          </a:p>
          <a:p>
            <a:r>
              <a:rPr lang="en-US" b="1" dirty="0"/>
              <a:t>Participant’s Age Groups (n=627)</a:t>
            </a:r>
          </a:p>
          <a:p>
            <a:r>
              <a:rPr lang="en-US" dirty="0"/>
              <a:t>Adults 26-59 (68.58%)</a:t>
            </a:r>
          </a:p>
          <a:p>
            <a:r>
              <a:rPr lang="en-US" dirty="0"/>
              <a:t>60+ (24.08%)</a:t>
            </a:r>
          </a:p>
          <a:p>
            <a:r>
              <a:rPr lang="en-US" dirty="0"/>
              <a:t>TAY 16-25 (3.67%)</a:t>
            </a:r>
          </a:p>
        </p:txBody>
      </p:sp>
      <p:sp>
        <p:nvSpPr>
          <p:cNvPr id="4" name="Slide Number Placeholder 3"/>
          <p:cNvSpPr>
            <a:spLocks noGrp="1"/>
          </p:cNvSpPr>
          <p:nvPr>
            <p:ph type="sldNum" sz="quarter" idx="5"/>
          </p:nvPr>
        </p:nvSpPr>
        <p:spPr/>
        <p:txBody>
          <a:bodyPr/>
          <a:lstStyle/>
          <a:p>
            <a:fld id="{8607E487-DE70-4E26-B54A-369FA29D20B8}" type="slidenum">
              <a:rPr lang="en-US" smtClean="0"/>
              <a:t>11</a:t>
            </a:fld>
            <a:endParaRPr lang="en-US" dirty="0"/>
          </a:p>
        </p:txBody>
      </p:sp>
    </p:spTree>
    <p:extLst>
      <p:ext uri="{BB962C8B-B14F-4D97-AF65-F5344CB8AC3E}">
        <p14:creationId xmlns:p14="http://schemas.microsoft.com/office/powerpoint/2010/main" val="152016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OVERALL SUMMARY: </a:t>
            </a:r>
            <a:r>
              <a:rPr lang="en-US" sz="1200" dirty="0"/>
              <a:t>Non-Hispanic, White, female</a:t>
            </a:r>
          </a:p>
          <a:p>
            <a:endParaRPr lang="en-US" dirty="0"/>
          </a:p>
          <a:p>
            <a:r>
              <a:rPr lang="en-US" dirty="0"/>
              <a:t>AC 1.6M</a:t>
            </a:r>
          </a:p>
          <a:p>
            <a:r>
              <a:rPr lang="en-US" b="1" u="sng" dirty="0"/>
              <a:t>AA 10%</a:t>
            </a:r>
          </a:p>
          <a:p>
            <a:r>
              <a:rPr lang="en-US" dirty="0"/>
              <a:t>American Indian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Asian 31%</a:t>
            </a:r>
          </a:p>
          <a:p>
            <a:r>
              <a:rPr lang="en-US" dirty="0"/>
              <a:t>NHPI.1%</a:t>
            </a:r>
          </a:p>
          <a:p>
            <a:r>
              <a:rPr lang="en-US" dirty="0"/>
              <a:t>White 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OVERALL SUMMARY STAKEOLDER IDENTITY: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Majority Provider (54.41%)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Family Member (39.43%)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Consumer (32.78%)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Faith Community (12.65%)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Other Stakeholder (4.16%)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Law enforcement (3.49%)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military/veteran (2.665)</a:t>
            </a:r>
          </a:p>
          <a:p>
            <a:endParaRPr lang="en-US" dirty="0"/>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12</a:t>
            </a:fld>
            <a:endParaRPr lang="en-US" dirty="0"/>
          </a:p>
        </p:txBody>
      </p:sp>
    </p:spTree>
    <p:extLst>
      <p:ext uri="{BB962C8B-B14F-4D97-AF65-F5344CB8AC3E}">
        <p14:creationId xmlns:p14="http://schemas.microsoft.com/office/powerpoint/2010/main" val="311569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Wingdings" panose="05000000000000000000" pitchFamily="2" charset="2"/>
              <a:buChar char="q"/>
            </a:pPr>
            <a:r>
              <a:rPr lang="en-US" sz="3200" dirty="0"/>
              <a:t>Q2-3: What concerns for specific age groups? 	</a:t>
            </a:r>
          </a:p>
          <a:p>
            <a:pPr lvl="1">
              <a:lnSpc>
                <a:spcPct val="150000"/>
              </a:lnSpc>
              <a:buFont typeface="Wingdings" panose="05000000000000000000" pitchFamily="2" charset="2"/>
              <a:buChar char="q"/>
            </a:pPr>
            <a:r>
              <a:rPr lang="en-US" sz="3000" dirty="0"/>
              <a:t>Top for both age groups is Housing/Homelessness</a:t>
            </a:r>
          </a:p>
          <a:p>
            <a:pPr lvl="1">
              <a:lnSpc>
                <a:spcPct val="150000"/>
              </a:lnSpc>
              <a:buFont typeface="Wingdings" panose="05000000000000000000" pitchFamily="2" charset="2"/>
              <a:buChar char="q"/>
            </a:pPr>
            <a:r>
              <a:rPr lang="en-US" sz="3000" dirty="0"/>
              <a:t>For Youth/TAY the other concerns are Community Violence and Trauma and Suicide</a:t>
            </a:r>
          </a:p>
          <a:p>
            <a:pPr lvl="1">
              <a:lnSpc>
                <a:spcPct val="150000"/>
              </a:lnSpc>
              <a:buFont typeface="Wingdings" panose="05000000000000000000" pitchFamily="2" charset="2"/>
              <a:buChar char="q"/>
            </a:pPr>
            <a:endParaRPr lang="en-US" sz="3000" dirty="0"/>
          </a:p>
          <a:p>
            <a:pPr lvl="0">
              <a:lnSpc>
                <a:spcPct val="150000"/>
              </a:lnSpc>
              <a:buFont typeface="Wingdings" panose="05000000000000000000" pitchFamily="2" charset="2"/>
              <a:buNone/>
            </a:pPr>
            <a:r>
              <a:rPr lang="en-US" sz="3000" dirty="0"/>
              <a:t>From African American, Faith-based, UELP Focus Groups</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“subacute and acute beds in continuum of care facilities, and a quick release of 5150s and those on holding, we need an increased supply of licensed board and care” </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Support and Advocacy as African-American youth.</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Multigenerational approach that opens up to the therapy for entire families.</a:t>
            </a:r>
          </a:p>
          <a:p>
            <a:pPr lvl="1">
              <a:lnSpc>
                <a:spcPct val="150000"/>
              </a:lnSpc>
              <a:buFont typeface="Wingdings" panose="05000000000000000000" pitchFamily="2" charset="2"/>
              <a:buChar char="q"/>
            </a:pPr>
            <a:r>
              <a:rPr lang="en-US" sz="3000" dirty="0"/>
              <a:t>Literacy &amp; life Skills programs</a:t>
            </a:r>
          </a:p>
          <a:p>
            <a:pPr lvl="1">
              <a:lnSpc>
                <a:spcPct val="150000"/>
              </a:lnSpc>
              <a:buFont typeface="Wingdings" panose="05000000000000000000" pitchFamily="2" charset="2"/>
              <a:buChar char="q"/>
            </a:pPr>
            <a:r>
              <a:rPr lang="en-US" sz="3000" dirty="0"/>
              <a:t>African youth often experience cultural shock and racial discrimination</a:t>
            </a:r>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13</a:t>
            </a:fld>
            <a:endParaRPr lang="en-US" dirty="0"/>
          </a:p>
        </p:txBody>
      </p:sp>
    </p:spTree>
    <p:extLst>
      <p:ext uri="{BB962C8B-B14F-4D97-AF65-F5344CB8AC3E}">
        <p14:creationId xmlns:p14="http://schemas.microsoft.com/office/powerpoint/2010/main" val="335174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Adult/Older Adult the other concerns are Depression and Suicide</a:t>
            </a:r>
          </a:p>
          <a:p>
            <a:endParaRPr lang="en-US" dirty="0"/>
          </a:p>
          <a:p>
            <a:pPr lvl="0">
              <a:lnSpc>
                <a:spcPct val="150000"/>
              </a:lnSpc>
              <a:buFont typeface="Wingdings" panose="05000000000000000000" pitchFamily="2" charset="2"/>
              <a:buNone/>
            </a:pPr>
            <a:r>
              <a:rPr lang="en-US" sz="3000" dirty="0"/>
              <a:t>From African American, Faith-based, UELP Focus Groups</a:t>
            </a: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Advocacy for breaking the poverty cycle.</a:t>
            </a: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Older adults feel isolated and are not able to connect with their community and/or lack tech skills required to navigate social media/zoom etc.. During COVID-19. require technological coaching</a:t>
            </a: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Acknowledge AA elders typically holding all the pieces for themselves and their family members</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Help for career changes due to loss of jobs/Financial education</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Innovative and technology that helps adults increase their skills.</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mn-lt"/>
                <a:ea typeface="+mn-ea"/>
                <a:cs typeface="+mn-cs"/>
              </a:rPr>
              <a:t>Trauma, stigma prevent adults from speaking to their children about the way trauma manifests (e.g. substance abuse)</a:t>
            </a:r>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14</a:t>
            </a:fld>
            <a:endParaRPr lang="en-US" dirty="0"/>
          </a:p>
        </p:txBody>
      </p:sp>
    </p:spTree>
    <p:extLst>
      <p:ext uri="{BB962C8B-B14F-4D97-AF65-F5344CB8AC3E}">
        <p14:creationId xmlns:p14="http://schemas.microsoft.com/office/powerpoint/2010/main" val="4338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buFont typeface="Wingdings" panose="05000000000000000000" pitchFamily="2" charset="2"/>
              <a:buNone/>
            </a:pPr>
            <a:r>
              <a:rPr lang="en-US" sz="1200" dirty="0"/>
              <a:t>From African American, Faith-based, UELP Focus Groups</a:t>
            </a:r>
          </a:p>
          <a:p>
            <a:pPr lvl="1">
              <a:buFont typeface="Wingdings" panose="05000000000000000000" pitchFamily="2" charset="2"/>
              <a:buChar char="q"/>
            </a:pPr>
            <a:r>
              <a:rPr lang="en-US" sz="1200" dirty="0"/>
              <a:t>African Refugees, Immigrants, and Asylum Seekers (n=7)</a:t>
            </a:r>
          </a:p>
          <a:p>
            <a:pPr lvl="1">
              <a:buFont typeface="Wingdings" panose="05000000000000000000" pitchFamily="2" charset="2"/>
              <a:buChar char="q"/>
            </a:pPr>
            <a:r>
              <a:rPr lang="en-US" sz="1200" dirty="0"/>
              <a:t>Black men – specifically TAY population (PTSD)</a:t>
            </a:r>
          </a:p>
          <a:p>
            <a:pPr lvl="1">
              <a:buFont typeface="Wingdings" panose="05000000000000000000" pitchFamily="2" charset="2"/>
              <a:buChar char="q"/>
            </a:pPr>
            <a:r>
              <a:rPr lang="en-US" sz="1200" dirty="0"/>
              <a:t>Impoverished AA women/mothers </a:t>
            </a:r>
            <a:r>
              <a:rPr lang="en-US" sz="1200" dirty="0" err="1"/>
              <a:t>mothers</a:t>
            </a:r>
            <a:r>
              <a:rPr lang="en-US" sz="1200" dirty="0"/>
              <a:t> who are Severely Mentally Ill (n=7) (speak about Gov.  Proposal to increase funding for AA perinatal programs)</a:t>
            </a:r>
          </a:p>
          <a:p>
            <a:pPr lvl="1">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15</a:t>
            </a:fld>
            <a:endParaRPr lang="en-US" dirty="0"/>
          </a:p>
        </p:txBody>
      </p:sp>
    </p:spTree>
    <p:extLst>
      <p:ext uri="{BB962C8B-B14F-4D97-AF65-F5344CB8AC3E}">
        <p14:creationId xmlns:p14="http://schemas.microsoft.com/office/powerpoint/2010/main" val="281208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From African American, Faith-based, UELP Focus Groups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Racial stigma</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 distrust of the system</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Stigma -? MH system</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System does not acknowledge/allow non-traditional healers</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16</a:t>
            </a:fld>
            <a:endParaRPr lang="en-US" dirty="0"/>
          </a:p>
        </p:txBody>
      </p:sp>
    </p:spTree>
    <p:extLst>
      <p:ext uri="{BB962C8B-B14F-4D97-AF65-F5344CB8AC3E}">
        <p14:creationId xmlns:p14="http://schemas.microsoft.com/office/powerpoint/2010/main" val="194773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557 unique ideas were submitted via the CPPP survey</a:t>
            </a:r>
          </a:p>
          <a:p>
            <a:endParaRPr lang="en-US" dirty="0"/>
          </a:p>
          <a:p>
            <a:pPr>
              <a:buFont typeface="Wingdings" panose="05000000000000000000" pitchFamily="2" charset="2"/>
              <a:buChar char="q"/>
            </a:pPr>
            <a:r>
              <a:rPr lang="en-US" sz="3200" b="1" dirty="0"/>
              <a:t>Increasing peers in the workforce (n= 22)</a:t>
            </a:r>
          </a:p>
          <a:p>
            <a:pPr lvl="1">
              <a:buFont typeface="Wingdings" panose="05000000000000000000" pitchFamily="2" charset="2"/>
              <a:buChar char="q"/>
            </a:pPr>
            <a:r>
              <a:rPr lang="en-US" sz="3000" dirty="0"/>
              <a:t>“Use community members such as </a:t>
            </a:r>
            <a:r>
              <a:rPr lang="en-US" sz="3000" dirty="0" err="1"/>
              <a:t>promotoras</a:t>
            </a:r>
            <a:r>
              <a:rPr lang="en-US" sz="3000" dirty="0"/>
              <a:t> or health educators to provide mental health support to community members that are not high need.”</a:t>
            </a:r>
          </a:p>
          <a:p>
            <a:pPr lvl="1">
              <a:buFont typeface="Wingdings" panose="05000000000000000000" pitchFamily="2" charset="2"/>
              <a:buChar char="q"/>
            </a:pPr>
            <a:r>
              <a:rPr lang="en-US" sz="3000" dirty="0"/>
              <a:t>“Peer specialists should be present as an option to deal with individuals who are having or been in a crisis. The peer specialist has lived experience and can assist in the wellness of the client.”</a:t>
            </a:r>
          </a:p>
          <a:p>
            <a:pPr>
              <a:buFont typeface="Wingdings" panose="05000000000000000000" pitchFamily="2" charset="2"/>
              <a:buChar char="q"/>
            </a:pPr>
            <a:r>
              <a:rPr lang="en-US" sz="3200" dirty="0"/>
              <a:t> </a:t>
            </a:r>
            <a:r>
              <a:rPr lang="en-US" sz="3200" b="1" dirty="0"/>
              <a:t>Telehealth – individual and group (n=23)</a:t>
            </a:r>
          </a:p>
          <a:p>
            <a:pPr lvl="1">
              <a:buFont typeface="Wingdings" panose="05000000000000000000" pitchFamily="2" charset="2"/>
              <a:buChar char="q"/>
            </a:pPr>
            <a:r>
              <a:rPr lang="en-US" sz="3000" dirty="0"/>
              <a:t>“Online community mental health sessions (e.g., mindfulness).”</a:t>
            </a:r>
          </a:p>
          <a:p>
            <a:pPr lvl="1">
              <a:buFont typeface="Wingdings" panose="05000000000000000000" pitchFamily="2" charset="2"/>
              <a:buChar char="q"/>
            </a:pPr>
            <a:r>
              <a:rPr lang="en-US" sz="3000" dirty="0"/>
              <a:t> “Supporting clinical programs and consumers with greater access to telehealth. Supporting consumers with access to adequate cell phones with training to get set up with telehealth.”</a:t>
            </a:r>
          </a:p>
          <a:p>
            <a:pPr>
              <a:buFont typeface="Wingdings" panose="05000000000000000000" pitchFamily="2" charset="2"/>
              <a:buChar char="q"/>
            </a:pPr>
            <a:r>
              <a:rPr lang="en-US" sz="3200" b="1" dirty="0"/>
              <a:t>Outreach to Educate about Services and Decrease Stigma (n=61)</a:t>
            </a:r>
          </a:p>
          <a:p>
            <a:pPr lvl="1">
              <a:buFont typeface="Wingdings" panose="05000000000000000000" pitchFamily="2" charset="2"/>
              <a:buChar char="q"/>
            </a:pPr>
            <a:r>
              <a:rPr lang="en-US" sz="3000" dirty="0"/>
              <a:t> “One idea is to have a roving mental health information vehicle. Sites and times where people can come to get more information via brochures, literature, </a:t>
            </a:r>
            <a:r>
              <a:rPr lang="en-US" sz="3000" dirty="0" err="1"/>
              <a:t>etc</a:t>
            </a:r>
            <a:r>
              <a:rPr lang="en-US" sz="3000" dirty="0"/>
              <a:t>, can be posted on various medias and handing out via postcards. Set times and sites with service on weekends also.”</a:t>
            </a:r>
          </a:p>
          <a:p>
            <a:pPr lvl="1">
              <a:buFont typeface="Wingdings" panose="05000000000000000000" pitchFamily="2" charset="2"/>
              <a:buChar char="q"/>
            </a:pPr>
            <a:r>
              <a:rPr lang="en-US" sz="2800" dirty="0"/>
              <a:t> “Create a cultural wellness center for API community with in language staff. Provide resource for outreach and engagement to reduce stigma.”</a:t>
            </a:r>
          </a:p>
          <a:p>
            <a:pPr>
              <a:buFont typeface="Wingdings" panose="05000000000000000000" pitchFamily="2" charset="2"/>
              <a:buChar char="q"/>
            </a:pPr>
            <a:r>
              <a:rPr lang="en-US" sz="3200" b="1" dirty="0"/>
              <a:t>Care Coordination/Provider Communication (n=27)</a:t>
            </a:r>
          </a:p>
          <a:p>
            <a:pPr lvl="1">
              <a:buFont typeface="Wingdings" panose="05000000000000000000" pitchFamily="2" charset="2"/>
              <a:buChar char="q"/>
            </a:pPr>
            <a:r>
              <a:rPr lang="en-US" sz="3000" dirty="0"/>
              <a:t> “agreements that allow for transfer of case conferencing information to allow for continuity of care.”</a:t>
            </a:r>
          </a:p>
          <a:p>
            <a:pPr lvl="1">
              <a:buFont typeface="Wingdings" panose="05000000000000000000" pitchFamily="2" charset="2"/>
              <a:buChar char="q"/>
            </a:pPr>
            <a:r>
              <a:rPr lang="en-US" sz="2800" dirty="0"/>
              <a:t> “Collaborative Partnerships b/tween existing organizations, e.g. schools/health centers; faith based/</a:t>
            </a:r>
            <a:r>
              <a:rPr lang="en-US" sz="2800" dirty="0" err="1"/>
              <a:t>cbo's</a:t>
            </a:r>
            <a:r>
              <a:rPr lang="en-US" sz="2800" dirty="0"/>
              <a:t>; city &amp; county; primary health/behavioral health.”</a:t>
            </a:r>
          </a:p>
          <a:p>
            <a:pPr>
              <a:buFont typeface="Wingdings" panose="05000000000000000000" pitchFamily="2" charset="2"/>
              <a:buChar char="q"/>
            </a:pPr>
            <a:r>
              <a:rPr lang="en-US" sz="3200" b="1" dirty="0"/>
              <a:t>School-based Services (n=44)</a:t>
            </a:r>
          </a:p>
          <a:p>
            <a:pPr lvl="1">
              <a:buFont typeface="Wingdings" panose="05000000000000000000" pitchFamily="2" charset="2"/>
              <a:buChar char="q"/>
            </a:pPr>
            <a:r>
              <a:rPr lang="en-US" sz="2600" dirty="0"/>
              <a:t>“possibly adding full spectrum of services in elementary, middle, and high school similar to a full scale family resources centers; accessibility to tangible services from 7am to 5pm. Monday thru Friday.  Possibly even adding a full scale family resource center at Laney, Chabot, Merritt, and Alameda community colleges.”</a:t>
            </a:r>
          </a:p>
          <a:p>
            <a:pPr lvl="1">
              <a:buFont typeface="Wingdings" panose="05000000000000000000" pitchFamily="2" charset="2"/>
              <a:buChar char="q"/>
            </a:pPr>
            <a:r>
              <a:rPr lang="en-US" sz="2600" dirty="0"/>
              <a:t>“Enhancing schools existing tiered support structures with tiered mental health services so that mental health providers are able to provide prevention and early intervention services. This allows schools to support students before their needs escalate to the point of medical necessity. Mental health providers are then freed up to serve all students, including those who may benefit from social skills groups that bolster protective factors and address risk factors before they escalate.”</a:t>
            </a:r>
          </a:p>
          <a:p>
            <a:pPr>
              <a:buFont typeface="Wingdings" panose="05000000000000000000" pitchFamily="2" charset="2"/>
              <a:buChar char="q"/>
            </a:pPr>
            <a:r>
              <a:rPr lang="en-US" sz="3200" b="1" dirty="0"/>
              <a:t>Community and Home-base Services (n=69)</a:t>
            </a:r>
          </a:p>
          <a:p>
            <a:pPr lvl="1">
              <a:buFont typeface="Wingdings" panose="05000000000000000000" pitchFamily="2" charset="2"/>
              <a:buChar char="q"/>
            </a:pPr>
            <a:r>
              <a:rPr lang="en-US" sz="2600" dirty="0"/>
              <a:t>“Because of the limitations of Medi-Cal, I think more of these funds need to be utilized for Family Resource Centers and Early Childhood Mental Health Consultation.  ECMHC has been proven to have positive impacts on development for children and FRC's have demonstrated impact on economic mobility of immediate neighborhood, even for those who don't directly receive services.”</a:t>
            </a:r>
          </a:p>
          <a:p>
            <a:pPr lvl="1">
              <a:buFont typeface="Wingdings" panose="05000000000000000000" pitchFamily="2" charset="2"/>
              <a:buChar char="q"/>
            </a:pPr>
            <a:r>
              <a:rPr lang="en-US" sz="2600" dirty="0"/>
              <a:t>“Have providers go the home, as often as necessary, like Trieste Italy does. Psychiatrists, Registered Nurses, Psychologists, etc. go to the home to PREVENT hospitalizations. This county does not have enough beds so this is the only way to help the SMI in crisis.”</a:t>
            </a:r>
          </a:p>
          <a:p>
            <a:pPr>
              <a:buFont typeface="Wingdings" panose="05000000000000000000" pitchFamily="2" charset="2"/>
              <a:buChar char="q"/>
            </a:pPr>
            <a:r>
              <a:rPr lang="en-US" sz="3200" b="1" dirty="0"/>
              <a:t>Creativity and recreation-based therapies (n=23)</a:t>
            </a:r>
          </a:p>
          <a:p>
            <a:pPr lvl="1">
              <a:buFont typeface="Wingdings" panose="05000000000000000000" pitchFamily="2" charset="2"/>
              <a:buChar char="q"/>
            </a:pPr>
            <a:r>
              <a:rPr lang="en-US" sz="2600" dirty="0"/>
              <a:t>“Incorporating recreation, music, and the arts into mental health services and allowing that to be billable.”</a:t>
            </a:r>
          </a:p>
          <a:p>
            <a:pPr lvl="1">
              <a:buFont typeface="Wingdings" panose="05000000000000000000" pitchFamily="2" charset="2"/>
              <a:buChar char="q"/>
            </a:pPr>
            <a:r>
              <a:rPr lang="en-US" sz="2600" dirty="0"/>
              <a:t>“Engaging clients in ways that are not traditional mental health.  Through culture specific healing practices, art, music, and connection to family and community.” </a:t>
            </a:r>
          </a:p>
          <a:p>
            <a:pPr>
              <a:buFont typeface="Wingdings" panose="05000000000000000000" pitchFamily="2" charset="2"/>
              <a:buChar char="q"/>
            </a:pPr>
            <a:r>
              <a:rPr lang="en-US" sz="3200" dirty="0"/>
              <a:t> </a:t>
            </a:r>
            <a:r>
              <a:rPr lang="en-US" sz="3200" b="1" dirty="0"/>
              <a:t>Integrate Culture (n=31)</a:t>
            </a:r>
          </a:p>
          <a:p>
            <a:pPr lvl="1">
              <a:buFont typeface="Wingdings" panose="05000000000000000000" pitchFamily="2" charset="2"/>
              <a:buChar char="q"/>
            </a:pPr>
            <a:r>
              <a:rPr lang="en-US" sz="2600" dirty="0"/>
              <a:t>“Culturally accepted practices (spirituality, rituals, gatherings).”</a:t>
            </a:r>
          </a:p>
          <a:p>
            <a:pPr lvl="1">
              <a:buFont typeface="Wingdings" panose="05000000000000000000" pitchFamily="2" charset="2"/>
              <a:buChar char="q"/>
            </a:pPr>
            <a:r>
              <a:rPr lang="en-US" sz="2600" dirty="0"/>
              <a:t>“More reliance on community and cultural knowledge as opposed to traditional book learning re: what's helpful for community members”</a:t>
            </a:r>
          </a:p>
          <a:p>
            <a:pPr>
              <a:buFont typeface="Wingdings" panose="05000000000000000000" pitchFamily="2" charset="2"/>
              <a:buChar char="q"/>
            </a:pPr>
            <a:r>
              <a:rPr lang="en-US" sz="3200" b="1" dirty="0"/>
              <a:t>Supporting Families (n=14)</a:t>
            </a:r>
          </a:p>
          <a:p>
            <a:pPr lvl="1">
              <a:buFont typeface="Wingdings" panose="05000000000000000000" pitchFamily="2" charset="2"/>
              <a:buChar char="q"/>
            </a:pPr>
            <a:r>
              <a:rPr lang="en-US" sz="2600" dirty="0"/>
              <a:t>“allow billable support services to the family for collateral support, case management and linkages.  If we improve the family's health, we improve the client's mental health as well”</a:t>
            </a:r>
          </a:p>
          <a:p>
            <a:pPr lvl="1">
              <a:buFont typeface="Wingdings" panose="05000000000000000000" pitchFamily="2" charset="2"/>
              <a:buChar char="q"/>
            </a:pPr>
            <a:r>
              <a:rPr lang="en-US" sz="2600" dirty="0"/>
              <a:t> “Family treatment centers that are holistic- treating mental health, education, job, housing, connections, etc... with the whole family.” </a:t>
            </a:r>
          </a:p>
          <a:p>
            <a:pPr lvl="1">
              <a:buFont typeface="Wingdings" panose="05000000000000000000" pitchFamily="2" charset="2"/>
              <a:buChar char="q"/>
            </a:pPr>
            <a:r>
              <a:rPr lang="en-US" sz="2600" dirty="0"/>
              <a:t> “there is an intervention for families who are struggling with their child's sexual orientation or gender identity;  this intervention keeps kids in their family and prevents homeless youth.”</a:t>
            </a:r>
          </a:p>
          <a:p>
            <a:pPr>
              <a:buFont typeface="Wingdings" panose="05000000000000000000" pitchFamily="2" charset="2"/>
              <a:buChar char="q"/>
            </a:pPr>
            <a:r>
              <a:rPr lang="en-US" sz="2800" b="1" dirty="0"/>
              <a:t>Evaluation (n=5)</a:t>
            </a:r>
          </a:p>
          <a:p>
            <a:pPr lvl="1">
              <a:buFont typeface="Wingdings" panose="05000000000000000000" pitchFamily="2" charset="2"/>
              <a:buChar char="q"/>
            </a:pPr>
            <a:r>
              <a:rPr lang="en-US" sz="2600" dirty="0"/>
              <a:t> “Better evaluation and follow-up on organizations who are partially or fully funded by the County, State &amp; governmental agencies. Holding these community based programs more accountable to produce evidence base outcomes and a clear reduction in needed services for </a:t>
            </a:r>
            <a:r>
              <a:rPr lang="en-US" sz="2600" dirty="0" err="1"/>
              <a:t>longterm</a:t>
            </a:r>
            <a:r>
              <a:rPr lang="en-US" sz="2600" dirty="0"/>
              <a:t> mental health patients. Consequently, these programs are able to have a greater outreach to others' who may need  mental health service support because there are more success stories among the mentally ill patient/ client who are no longer in need of Mental Health services and are able to re-enter the community, successfully."</a:t>
            </a:r>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17</a:t>
            </a:fld>
            <a:endParaRPr lang="en-US" dirty="0"/>
          </a:p>
        </p:txBody>
      </p:sp>
    </p:spTree>
    <p:extLst>
      <p:ext uri="{BB962C8B-B14F-4D97-AF65-F5344CB8AC3E}">
        <p14:creationId xmlns:p14="http://schemas.microsoft.com/office/powerpoint/2010/main" val="2195984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557 unique ideas were submitted via the CPPP survey</a:t>
            </a:r>
          </a:p>
          <a:p>
            <a:endParaRPr lang="en-US" dirty="0"/>
          </a:p>
          <a:p>
            <a:pPr>
              <a:buFont typeface="Wingdings" panose="05000000000000000000" pitchFamily="2" charset="2"/>
              <a:buChar char="q"/>
            </a:pPr>
            <a:r>
              <a:rPr lang="en-US" sz="3200" b="1" dirty="0"/>
              <a:t>Increasing peers in the workforce (n= 22)</a:t>
            </a:r>
          </a:p>
          <a:p>
            <a:pPr lvl="1">
              <a:buFont typeface="Wingdings" panose="05000000000000000000" pitchFamily="2" charset="2"/>
              <a:buChar char="q"/>
            </a:pPr>
            <a:r>
              <a:rPr lang="en-US" sz="3000" dirty="0"/>
              <a:t>“Use community members such as </a:t>
            </a:r>
            <a:r>
              <a:rPr lang="en-US" sz="3000" dirty="0" err="1"/>
              <a:t>promotoras</a:t>
            </a:r>
            <a:r>
              <a:rPr lang="en-US" sz="3000" dirty="0"/>
              <a:t> or health educators to provide mental health support to community members that are not high need.”</a:t>
            </a:r>
          </a:p>
          <a:p>
            <a:pPr lvl="1">
              <a:buFont typeface="Wingdings" panose="05000000000000000000" pitchFamily="2" charset="2"/>
              <a:buChar char="q"/>
            </a:pPr>
            <a:r>
              <a:rPr lang="en-US" sz="3000" dirty="0"/>
              <a:t>“Peer specialists should be present as an option to deal with individuals who are having or been in a crisis. The peer specialist has lived experience and can assist in the wellness of the client.”</a:t>
            </a:r>
          </a:p>
          <a:p>
            <a:pPr>
              <a:buFont typeface="Wingdings" panose="05000000000000000000" pitchFamily="2" charset="2"/>
              <a:buChar char="q"/>
            </a:pPr>
            <a:r>
              <a:rPr lang="en-US" sz="3200" dirty="0"/>
              <a:t> </a:t>
            </a:r>
            <a:r>
              <a:rPr lang="en-US" sz="3200" b="1" dirty="0"/>
              <a:t>Telehealth – individual and group (n=23)</a:t>
            </a:r>
          </a:p>
          <a:p>
            <a:pPr lvl="1">
              <a:buFont typeface="Wingdings" panose="05000000000000000000" pitchFamily="2" charset="2"/>
              <a:buChar char="q"/>
            </a:pPr>
            <a:r>
              <a:rPr lang="en-US" sz="3000" dirty="0"/>
              <a:t>“Online community mental health sessions (e.g., mindfulness).”</a:t>
            </a:r>
          </a:p>
          <a:p>
            <a:pPr lvl="1">
              <a:buFont typeface="Wingdings" panose="05000000000000000000" pitchFamily="2" charset="2"/>
              <a:buChar char="q"/>
            </a:pPr>
            <a:r>
              <a:rPr lang="en-US" sz="3000" dirty="0"/>
              <a:t> “Supporting clinical programs and consumers with greater access to telehealth. Supporting consumers with access to adequate cell phones with training to get set up with telehealth.”</a:t>
            </a:r>
          </a:p>
          <a:p>
            <a:pPr>
              <a:buFont typeface="Wingdings" panose="05000000000000000000" pitchFamily="2" charset="2"/>
              <a:buChar char="q"/>
            </a:pPr>
            <a:r>
              <a:rPr lang="en-US" sz="3200" b="1" dirty="0"/>
              <a:t>Outreach to Educate about Services and Decrease Stigma (n=61)</a:t>
            </a:r>
          </a:p>
          <a:p>
            <a:pPr lvl="1">
              <a:buFont typeface="Wingdings" panose="05000000000000000000" pitchFamily="2" charset="2"/>
              <a:buChar char="q"/>
            </a:pPr>
            <a:r>
              <a:rPr lang="en-US" sz="3000" dirty="0"/>
              <a:t> “One idea is to have a roving mental health information vehicle. Sites and times where people can come to get more information via brochures, literature, </a:t>
            </a:r>
            <a:r>
              <a:rPr lang="en-US" sz="3000" dirty="0" err="1"/>
              <a:t>etc</a:t>
            </a:r>
            <a:r>
              <a:rPr lang="en-US" sz="3000" dirty="0"/>
              <a:t>, can be posted on various medias and handing out via postcards. Set times and sites with service on weekends also.”</a:t>
            </a:r>
          </a:p>
          <a:p>
            <a:pPr lvl="1">
              <a:buFont typeface="Wingdings" panose="05000000000000000000" pitchFamily="2" charset="2"/>
              <a:buChar char="q"/>
            </a:pPr>
            <a:r>
              <a:rPr lang="en-US" sz="2800" dirty="0"/>
              <a:t> “Create a cultural wellness center for API community with in language staff. Provide resource for outreach and engagement to reduce stigma.”</a:t>
            </a:r>
          </a:p>
          <a:p>
            <a:pPr>
              <a:buFont typeface="Wingdings" panose="05000000000000000000" pitchFamily="2" charset="2"/>
              <a:buChar char="q"/>
            </a:pPr>
            <a:r>
              <a:rPr lang="en-US" sz="3200" b="1" dirty="0"/>
              <a:t>Care Coordination/Provider Communication (n=27)</a:t>
            </a:r>
          </a:p>
          <a:p>
            <a:pPr lvl="1">
              <a:buFont typeface="Wingdings" panose="05000000000000000000" pitchFamily="2" charset="2"/>
              <a:buChar char="q"/>
            </a:pPr>
            <a:r>
              <a:rPr lang="en-US" sz="3000" dirty="0"/>
              <a:t> “agreements that allow for transfer of case conferencing information to allow for continuity of care.”</a:t>
            </a:r>
          </a:p>
          <a:p>
            <a:pPr lvl="1">
              <a:buFont typeface="Wingdings" panose="05000000000000000000" pitchFamily="2" charset="2"/>
              <a:buChar char="q"/>
            </a:pPr>
            <a:r>
              <a:rPr lang="en-US" sz="2800" dirty="0"/>
              <a:t> “Collaborative Partnerships b/tween existing organizations, e.g. schools/health centers; faith based/</a:t>
            </a:r>
            <a:r>
              <a:rPr lang="en-US" sz="2800" dirty="0" err="1"/>
              <a:t>cbo's</a:t>
            </a:r>
            <a:r>
              <a:rPr lang="en-US" sz="2800" dirty="0"/>
              <a:t>; city &amp; county; primary health/behavioral health.”</a:t>
            </a:r>
          </a:p>
          <a:p>
            <a:pPr>
              <a:buFont typeface="Wingdings" panose="05000000000000000000" pitchFamily="2" charset="2"/>
              <a:buChar char="q"/>
            </a:pPr>
            <a:r>
              <a:rPr lang="en-US" sz="3200" b="1" dirty="0"/>
              <a:t>School-based Services (n=44)</a:t>
            </a:r>
          </a:p>
          <a:p>
            <a:pPr lvl="1">
              <a:buFont typeface="Wingdings" panose="05000000000000000000" pitchFamily="2" charset="2"/>
              <a:buChar char="q"/>
            </a:pPr>
            <a:r>
              <a:rPr lang="en-US" sz="2600" dirty="0"/>
              <a:t>“possibly adding full spectrum of services in elementary, middle, and high school similar to a full scale family resources centers; accessibility to tangible services from 7am to 5pm. Monday thru Friday.  Possibly even adding a full scale family resource center at Laney, Chabot, Merritt, and Alameda community colleges.”</a:t>
            </a:r>
          </a:p>
          <a:p>
            <a:pPr lvl="1">
              <a:buFont typeface="Wingdings" panose="05000000000000000000" pitchFamily="2" charset="2"/>
              <a:buChar char="q"/>
            </a:pPr>
            <a:r>
              <a:rPr lang="en-US" sz="2600" dirty="0"/>
              <a:t>“Enhancing schools existing tiered support structures with tiered mental health services so that mental health providers are able to provide prevention and early intervention services. This allows schools to support students before their needs escalate to the point of medical necessity. Mental health providers are then freed up to serve all students, including those who may benefit from social skills groups that bolster protective factors and address risk factors before they escalate.”</a:t>
            </a:r>
          </a:p>
          <a:p>
            <a:pPr>
              <a:buFont typeface="Wingdings" panose="05000000000000000000" pitchFamily="2" charset="2"/>
              <a:buChar char="q"/>
            </a:pPr>
            <a:r>
              <a:rPr lang="en-US" sz="3200" b="1" dirty="0"/>
              <a:t>Community and Home-base Services (n=69)</a:t>
            </a:r>
          </a:p>
          <a:p>
            <a:pPr lvl="1">
              <a:buFont typeface="Wingdings" panose="05000000000000000000" pitchFamily="2" charset="2"/>
              <a:buChar char="q"/>
            </a:pPr>
            <a:r>
              <a:rPr lang="en-US" sz="2600" dirty="0"/>
              <a:t>“Because of the limitations of Medi-Cal, I think more of these funds need to be utilized for Family Resource Centers and Early Childhood Mental Health Consultation.  ECMHC has been proven to have positive impacts on development for children and FRC's have demonstrated impact on economic mobility of immediate neighborhood, even for those who don't directly receive services.”</a:t>
            </a:r>
          </a:p>
          <a:p>
            <a:pPr lvl="1">
              <a:buFont typeface="Wingdings" panose="05000000000000000000" pitchFamily="2" charset="2"/>
              <a:buChar char="q"/>
            </a:pPr>
            <a:r>
              <a:rPr lang="en-US" sz="2600" dirty="0"/>
              <a:t>“Have providers go the home, as often as necessary, like Trieste Italy does. Psychiatrists, Registered Nurses, Psychologists, etc. go to the home to PREVENT hospitalizations. This county does not have enough beds so this is the only way to help the SMI in crisis.”</a:t>
            </a:r>
          </a:p>
          <a:p>
            <a:pPr>
              <a:buFont typeface="Wingdings" panose="05000000000000000000" pitchFamily="2" charset="2"/>
              <a:buChar char="q"/>
            </a:pPr>
            <a:r>
              <a:rPr lang="en-US" sz="3200" b="1" dirty="0"/>
              <a:t>Creativity and recreation-based therapies (n=23)</a:t>
            </a:r>
          </a:p>
          <a:p>
            <a:pPr lvl="1">
              <a:buFont typeface="Wingdings" panose="05000000000000000000" pitchFamily="2" charset="2"/>
              <a:buChar char="q"/>
            </a:pPr>
            <a:r>
              <a:rPr lang="en-US" sz="2600" dirty="0"/>
              <a:t>“Incorporating recreation, music, and the arts into mental health services and allowing that to be billable.”</a:t>
            </a:r>
          </a:p>
          <a:p>
            <a:pPr lvl="1">
              <a:buFont typeface="Wingdings" panose="05000000000000000000" pitchFamily="2" charset="2"/>
              <a:buChar char="q"/>
            </a:pPr>
            <a:r>
              <a:rPr lang="en-US" sz="2600" dirty="0"/>
              <a:t>“Engaging clients in ways that are not traditional mental health.  Through culture specific healing practices, art, music, and connection to family and community.” </a:t>
            </a:r>
          </a:p>
          <a:p>
            <a:pPr>
              <a:buFont typeface="Wingdings" panose="05000000000000000000" pitchFamily="2" charset="2"/>
              <a:buChar char="q"/>
            </a:pPr>
            <a:r>
              <a:rPr lang="en-US" sz="3200" dirty="0"/>
              <a:t> </a:t>
            </a:r>
            <a:r>
              <a:rPr lang="en-US" sz="3200" b="1" dirty="0"/>
              <a:t>Integrate Culture (n=31)</a:t>
            </a:r>
          </a:p>
          <a:p>
            <a:pPr lvl="1">
              <a:buFont typeface="Wingdings" panose="05000000000000000000" pitchFamily="2" charset="2"/>
              <a:buChar char="q"/>
            </a:pPr>
            <a:r>
              <a:rPr lang="en-US" sz="2600" dirty="0"/>
              <a:t>“Culturally accepted practices (spirituality, rituals, gatherings).”</a:t>
            </a:r>
          </a:p>
          <a:p>
            <a:pPr lvl="1">
              <a:buFont typeface="Wingdings" panose="05000000000000000000" pitchFamily="2" charset="2"/>
              <a:buChar char="q"/>
            </a:pPr>
            <a:r>
              <a:rPr lang="en-US" sz="2600" dirty="0"/>
              <a:t>“More reliance on community and cultural knowledge as opposed to traditional book learning re: what's helpful for community members”</a:t>
            </a:r>
          </a:p>
          <a:p>
            <a:pPr>
              <a:buFont typeface="Wingdings" panose="05000000000000000000" pitchFamily="2" charset="2"/>
              <a:buChar char="q"/>
            </a:pPr>
            <a:r>
              <a:rPr lang="en-US" sz="3200" b="1" dirty="0"/>
              <a:t>Supporting Families (n=14)</a:t>
            </a:r>
          </a:p>
          <a:p>
            <a:pPr lvl="1">
              <a:buFont typeface="Wingdings" panose="05000000000000000000" pitchFamily="2" charset="2"/>
              <a:buChar char="q"/>
            </a:pPr>
            <a:r>
              <a:rPr lang="en-US" sz="2600" dirty="0"/>
              <a:t>“allow billable support services to the family for collateral support, case management and linkages.  If we improve the family's health, we improve the client's mental health as well”</a:t>
            </a:r>
          </a:p>
          <a:p>
            <a:pPr lvl="1">
              <a:buFont typeface="Wingdings" panose="05000000000000000000" pitchFamily="2" charset="2"/>
              <a:buChar char="q"/>
            </a:pPr>
            <a:r>
              <a:rPr lang="en-US" sz="2600" dirty="0"/>
              <a:t> “Family treatment centers that are holistic- treating mental health, education, job, housing, connections, etc... with the whole family.” </a:t>
            </a:r>
          </a:p>
          <a:p>
            <a:pPr lvl="1">
              <a:buFont typeface="Wingdings" panose="05000000000000000000" pitchFamily="2" charset="2"/>
              <a:buChar char="q"/>
            </a:pPr>
            <a:r>
              <a:rPr lang="en-US" sz="2600" dirty="0"/>
              <a:t> “there is an intervention for families who are struggling with their child's sexual orientation or gender identity;  this intervention keeps kids in their family and prevents homeless youth.”</a:t>
            </a:r>
          </a:p>
          <a:p>
            <a:pPr>
              <a:buFont typeface="Wingdings" panose="05000000000000000000" pitchFamily="2" charset="2"/>
              <a:buChar char="q"/>
            </a:pPr>
            <a:r>
              <a:rPr lang="en-US" sz="2800" b="1" dirty="0"/>
              <a:t>Evaluation (n=5)</a:t>
            </a:r>
          </a:p>
          <a:p>
            <a:pPr lvl="1">
              <a:buFont typeface="Wingdings" panose="05000000000000000000" pitchFamily="2" charset="2"/>
              <a:buChar char="q"/>
            </a:pPr>
            <a:r>
              <a:rPr lang="en-US" sz="2600" dirty="0"/>
              <a:t> “Better evaluation and follow-up on organizations who are partially or fully funded by the County, State &amp; governmental agencies. Holding these community based programs more accountable to produce evidence base outcomes and a clear reduction in needed services for </a:t>
            </a:r>
            <a:r>
              <a:rPr lang="en-US" sz="2600" dirty="0" err="1"/>
              <a:t>longterm</a:t>
            </a:r>
            <a:r>
              <a:rPr lang="en-US" sz="2600" dirty="0"/>
              <a:t> mental health patients. Consequently, these programs are able to have a greater outreach to others' who may need  mental health service support because there are more success stories among the mentally ill patient/ client who are no longer in need of Mental Health services and are able to re-enter the community, successfully."</a:t>
            </a:r>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18</a:t>
            </a:fld>
            <a:endParaRPr lang="en-US" dirty="0"/>
          </a:p>
        </p:txBody>
      </p:sp>
    </p:spTree>
    <p:extLst>
      <p:ext uri="{BB962C8B-B14F-4D97-AF65-F5344CB8AC3E}">
        <p14:creationId xmlns:p14="http://schemas.microsoft.com/office/powerpoint/2010/main" val="2967250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19</a:t>
            </a:fld>
            <a:endParaRPr lang="en-US" dirty="0"/>
          </a:p>
        </p:txBody>
      </p:sp>
    </p:spTree>
    <p:extLst>
      <p:ext uri="{BB962C8B-B14F-4D97-AF65-F5344CB8AC3E}">
        <p14:creationId xmlns:p14="http://schemas.microsoft.com/office/powerpoint/2010/main" val="219816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MHSA 101 FAQ</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Mental Health Services Act (MHSA) funds mental health services in California through a one percent tax on personal annual incomes that exceed one million dollars. The MHSA is also known as Proposition 63. It is made up of five components, described below, that are designed to expand and transform California’s mental health systems to better serve individuals with and at risk of serious mental health issues and their families. Locally, Alameda County Behavioral Health (ACBH) MHSA Division is the agency that administers MHSA funding.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Funding is budgeted on a three-year cycle. The funding divisions are shown below.</a:t>
            </a:r>
          </a:p>
          <a:p>
            <a:endParaRPr lang="en-US" dirty="0"/>
          </a:p>
          <a:p>
            <a:r>
              <a:rPr lang="en-US" sz="1200" b="1" kern="1200" dirty="0">
                <a:solidFill>
                  <a:schemeClr val="tx1"/>
                </a:solidFill>
                <a:effectLst/>
                <a:latin typeface="+mn-lt"/>
                <a:ea typeface="+mn-ea"/>
                <a:cs typeface="+mn-cs"/>
              </a:rPr>
              <a:t>ACBH’s MHSA Website and Contact information</a:t>
            </a:r>
          </a:p>
          <a:p>
            <a:r>
              <a:rPr lang="en-US" sz="1200" kern="1200" dirty="0">
                <a:solidFill>
                  <a:schemeClr val="tx1"/>
                </a:solidFill>
                <a:effectLst/>
                <a:latin typeface="+mn-lt"/>
                <a:ea typeface="+mn-ea"/>
                <a:cs typeface="+mn-cs"/>
              </a:rPr>
              <a:t>Visit the MHSA website at </a:t>
            </a:r>
            <a:r>
              <a:rPr lang="en-US" sz="1200" u="sng" kern="1200" dirty="0">
                <a:solidFill>
                  <a:schemeClr val="tx1"/>
                </a:solidFill>
                <a:effectLst/>
                <a:latin typeface="+mn-lt"/>
                <a:ea typeface="+mn-ea"/>
                <a:cs typeface="+mn-cs"/>
                <a:hlinkClick r:id="rId3"/>
              </a:rPr>
              <a:t>https://acmhsa.org/</a:t>
            </a:r>
            <a:r>
              <a:rPr lang="en-US" sz="1200" kern="1200" dirty="0">
                <a:solidFill>
                  <a:schemeClr val="tx1"/>
                </a:solidFill>
                <a:effectLst/>
                <a:latin typeface="+mn-lt"/>
                <a:ea typeface="+mn-ea"/>
                <a:cs typeface="+mn-cs"/>
              </a:rPr>
              <a:t> to find the most up-to-date information. If you have questions or want information about a speaker, please contact MHSA@acgov.org.</a:t>
            </a:r>
            <a:endParaRPr lang="en-US" dirty="0"/>
          </a:p>
        </p:txBody>
      </p:sp>
      <p:sp>
        <p:nvSpPr>
          <p:cNvPr id="4" name="Slide Number Placeholder 3"/>
          <p:cNvSpPr>
            <a:spLocks noGrp="1"/>
          </p:cNvSpPr>
          <p:nvPr>
            <p:ph type="sldNum" sz="quarter" idx="10"/>
          </p:nvPr>
        </p:nvSpPr>
        <p:spPr/>
        <p:txBody>
          <a:bodyPr/>
          <a:lstStyle/>
          <a:p>
            <a:fld id="{DFA44A01-6C60-4341-9D1B-EA7452D4C214}" type="slidenum">
              <a:rPr lang="en-US" smtClean="0"/>
              <a:t>2</a:t>
            </a:fld>
            <a:endParaRPr lang="en-US" dirty="0"/>
          </a:p>
        </p:txBody>
      </p:sp>
    </p:spTree>
    <p:extLst>
      <p:ext uri="{BB962C8B-B14F-4D97-AF65-F5344CB8AC3E}">
        <p14:creationId xmlns:p14="http://schemas.microsoft.com/office/powerpoint/2010/main" val="269610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44A01-6C60-4341-9D1B-EA7452D4C214}" type="slidenum">
              <a:rPr lang="en-US" smtClean="0"/>
              <a:t>20</a:t>
            </a:fld>
            <a:endParaRPr lang="en-US" dirty="0"/>
          </a:p>
        </p:txBody>
      </p:sp>
    </p:spTree>
    <p:extLst>
      <p:ext uri="{BB962C8B-B14F-4D97-AF65-F5344CB8AC3E}">
        <p14:creationId xmlns:p14="http://schemas.microsoft.com/office/powerpoint/2010/main" val="170883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individuals</a:t>
            </a:r>
            <a:r>
              <a:rPr lang="en-US" baseline="0" dirty="0"/>
              <a:t> on parole can not be served by MHSA funding however </a:t>
            </a:r>
            <a:r>
              <a:rPr lang="en-US" dirty="0"/>
              <a:t>SB 389 will</a:t>
            </a:r>
            <a:r>
              <a:rPr lang="en-US" baseline="0" dirty="0"/>
              <a:t> change regulations to allow MHSA funds (if no other funds are available) for MH services for those on parole.</a:t>
            </a:r>
            <a:endParaRPr lang="en-US" dirty="0"/>
          </a:p>
          <a:p>
            <a:endParaRPr lang="en-US" dirty="0"/>
          </a:p>
        </p:txBody>
      </p:sp>
      <p:sp>
        <p:nvSpPr>
          <p:cNvPr id="4" name="Slide Number Placeholder 3"/>
          <p:cNvSpPr>
            <a:spLocks noGrp="1"/>
          </p:cNvSpPr>
          <p:nvPr>
            <p:ph type="sldNum" sz="quarter" idx="10"/>
          </p:nvPr>
        </p:nvSpPr>
        <p:spPr/>
        <p:txBody>
          <a:bodyPr/>
          <a:lstStyle/>
          <a:p>
            <a:fld id="{DFA44A01-6C60-4341-9D1B-EA7452D4C214}" type="slidenum">
              <a:rPr lang="en-US" smtClean="0"/>
              <a:t>3</a:t>
            </a:fld>
            <a:endParaRPr lang="en-US" dirty="0"/>
          </a:p>
        </p:txBody>
      </p:sp>
    </p:spTree>
    <p:extLst>
      <p:ext uri="{BB962C8B-B14F-4D97-AF65-F5344CB8AC3E}">
        <p14:creationId xmlns:p14="http://schemas.microsoft.com/office/powerpoint/2010/main" val="190712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Five MHSA Components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i="1" kern="1200" dirty="0">
                <a:solidFill>
                  <a:schemeClr val="tx1"/>
                </a:solidFill>
                <a:effectLst/>
                <a:latin typeface="+mn-lt"/>
                <a:ea typeface="+mn-ea"/>
                <a:cs typeface="+mn-cs"/>
              </a:rPr>
              <a:t>Community Services and Supports</a:t>
            </a:r>
            <a:r>
              <a:rPr lang="en-US" sz="1200" kern="1200" dirty="0">
                <a:solidFill>
                  <a:schemeClr val="tx1"/>
                </a:solidFill>
                <a:effectLst/>
                <a:latin typeface="+mn-lt"/>
                <a:ea typeface="+mn-ea"/>
                <a:cs typeface="+mn-cs"/>
              </a:rPr>
              <a:t> (CSS) uses funds for direct services to adults with severe mental illness and children with severe emotional disturbance.</a:t>
            </a:r>
          </a:p>
          <a:p>
            <a:pPr marL="228600" indent="-228600">
              <a:buFont typeface="+mj-lt"/>
              <a:buAutoNum type="arabicPeriod"/>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Prevention and Early Intervention</a:t>
            </a:r>
            <a:r>
              <a:rPr lang="en-US" sz="1200" kern="1200" dirty="0">
                <a:solidFill>
                  <a:schemeClr val="tx1"/>
                </a:solidFill>
                <a:effectLst/>
                <a:latin typeface="+mn-lt"/>
                <a:ea typeface="+mn-ea"/>
                <a:cs typeface="+mn-cs"/>
              </a:rPr>
              <a:t> (PEI) services embrace an approach that engages individuals before the development of mental illness, as well as, provide services to intervene early to reduce mental health symptoms.</a:t>
            </a:r>
          </a:p>
          <a:p>
            <a:pPr marL="228600" indent="-228600">
              <a:buFont typeface="+mj-lt"/>
              <a:buAutoNum type="arabicPeriod"/>
            </a:pPr>
            <a:r>
              <a:rPr lang="en-US" sz="1200" i="1" kern="1200" dirty="0">
                <a:solidFill>
                  <a:schemeClr val="tx1"/>
                </a:solidFill>
                <a:effectLst/>
                <a:latin typeface="+mn-lt"/>
                <a:ea typeface="+mn-ea"/>
                <a:cs typeface="+mn-cs"/>
              </a:rPr>
              <a:t>Innovation</a:t>
            </a:r>
            <a:r>
              <a:rPr lang="en-US" sz="1200" kern="1200" dirty="0">
                <a:solidFill>
                  <a:schemeClr val="tx1"/>
                </a:solidFill>
                <a:effectLst/>
                <a:latin typeface="+mn-lt"/>
                <a:ea typeface="+mn-ea"/>
                <a:cs typeface="+mn-cs"/>
              </a:rPr>
              <a:t> (INN) involves the funding and evaluation of new approaches to increase access to underserved communities, promotion of interagency collaboration, and increasing the overall quality of mental health services. </a:t>
            </a:r>
          </a:p>
          <a:p>
            <a:pPr marL="228600" indent="-228600">
              <a:buFont typeface="+mj-lt"/>
              <a:buAutoNum type="arabicPeriod"/>
            </a:pPr>
            <a:r>
              <a:rPr lang="en-US" sz="1200" i="1" kern="1200" dirty="0">
                <a:solidFill>
                  <a:schemeClr val="tx1"/>
                </a:solidFill>
                <a:effectLst/>
                <a:latin typeface="+mn-lt"/>
                <a:ea typeface="+mn-ea"/>
                <a:cs typeface="+mn-cs"/>
              </a:rPr>
              <a:t>Workforce, Education, and Training</a:t>
            </a:r>
            <a:r>
              <a:rPr lang="en-US" sz="1200" kern="1200" dirty="0">
                <a:solidFill>
                  <a:schemeClr val="tx1"/>
                </a:solidFill>
                <a:effectLst/>
                <a:latin typeface="+mn-lt"/>
                <a:ea typeface="+mn-ea"/>
                <a:cs typeface="+mn-cs"/>
              </a:rPr>
              <a:t> (WET) develops a workforce for ACBH that is sufficient in size, diverse, and linguistically capable to deliver services and supports that are culturally responsive to clients and family members. </a:t>
            </a:r>
          </a:p>
          <a:p>
            <a:pPr marL="228600" indent="-228600">
              <a:buFont typeface="+mj-lt"/>
              <a:buAutoNum type="arabicPeriod"/>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Capital Facilities and Technological Needs</a:t>
            </a:r>
            <a:r>
              <a:rPr lang="en-US" sz="1200" kern="1200" dirty="0">
                <a:solidFill>
                  <a:schemeClr val="tx1"/>
                </a:solidFill>
                <a:effectLst/>
                <a:latin typeface="+mn-lt"/>
                <a:ea typeface="+mn-ea"/>
                <a:cs typeface="+mn-cs"/>
              </a:rPr>
              <a:t> (CFTN) makes provisions for building projects and improvement of mental health services delivery by increasing technological capacity through funding.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Funding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Funding is budgeted on a three-year cycle. The funding divisions are shown below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Funding Restrictions</a:t>
            </a: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dirty="0"/>
              <a:t>CSS allocation: at least 50% must be spent on “Full Service Partnership clients”</a:t>
            </a:r>
          </a:p>
          <a:p>
            <a:pPr marL="285750" indent="-285750">
              <a:buFont typeface="Arial" panose="020B0604020202020204" pitchFamily="34" charset="0"/>
              <a:buChar char="•"/>
            </a:pPr>
            <a:r>
              <a:rPr lang="en-US" sz="1200" dirty="0"/>
              <a:t>PEI allocation: &gt;50% must be spent on activities that serve clients age 25 or younger.</a:t>
            </a:r>
          </a:p>
          <a:p>
            <a:pPr marL="285750" indent="-285750">
              <a:buFont typeface="Arial" panose="020B0604020202020204" pitchFamily="34" charset="0"/>
              <a:buChar char="•"/>
            </a:pPr>
            <a:r>
              <a:rPr lang="en-US" sz="1200" dirty="0"/>
              <a:t>INN: One-time innovative projects that address a “learning question” with duration of no longer than 5 years</a:t>
            </a:r>
          </a:p>
          <a:p>
            <a:pPr marL="285750" indent="-285750">
              <a:buFont typeface="Arial" panose="020B0604020202020204" pitchFamily="34" charset="0"/>
              <a:buChar char="•"/>
            </a:pPr>
            <a:r>
              <a:rPr lang="en-US" sz="1200" dirty="0"/>
              <a:t>Counties are required to conduct a Community Planning Process (CPP) every 3 years in relation to their Three Year MHSA Plan.</a:t>
            </a:r>
          </a:p>
          <a:p>
            <a:endParaRPr lang="en-US" dirty="0"/>
          </a:p>
          <a:p>
            <a:r>
              <a:rPr lang="en-US" b="1" dirty="0"/>
              <a:t>Current Program Summary (as identified in Three-year Plan FY 20/23)</a:t>
            </a:r>
          </a:p>
          <a:p>
            <a:pPr marL="171450" indent="-171450">
              <a:buFont typeface="Arial" panose="020B0604020202020204" pitchFamily="34" charset="0"/>
              <a:buChar char="•"/>
            </a:pPr>
            <a:r>
              <a:rPr lang="en-US" dirty="0"/>
              <a:t>CSS: ongoing programs with 51 providers (14 FSPs and 37 OESD) at $88.23M annually</a:t>
            </a:r>
          </a:p>
          <a:p>
            <a:pPr marL="171450" indent="-171450">
              <a:buFont typeface="Arial" panose="020B0604020202020204" pitchFamily="34" charset="0"/>
              <a:buChar char="•"/>
            </a:pPr>
            <a:r>
              <a:rPr lang="en-US" dirty="0"/>
              <a:t>PEI: 41 ongoing programs at $15.1M annually</a:t>
            </a:r>
          </a:p>
          <a:p>
            <a:pPr marL="171450" indent="-171450">
              <a:buFont typeface="Arial" panose="020B0604020202020204" pitchFamily="34" charset="0"/>
              <a:buChar char="•"/>
            </a:pPr>
            <a:r>
              <a:rPr lang="en-US" dirty="0"/>
              <a:t>WET: 11 programs and strategies at $3.3M</a:t>
            </a:r>
          </a:p>
          <a:p>
            <a:pPr marL="171450" indent="-171450">
              <a:buFont typeface="Arial" panose="020B0604020202020204" pitchFamily="34" charset="0"/>
              <a:buChar char="•"/>
            </a:pPr>
            <a:r>
              <a:rPr lang="en-US" dirty="0"/>
              <a:t>CFTN: 4 projects at $13.6M</a:t>
            </a:r>
          </a:p>
          <a:p>
            <a:pPr marL="171450" indent="-171450">
              <a:buFont typeface="Arial" panose="020B0604020202020204" pitchFamily="34" charset="0"/>
              <a:buChar char="•"/>
            </a:pPr>
            <a:r>
              <a:rPr lang="en-US" dirty="0"/>
              <a:t>INN: 3 approved + 1 pending at $6.3M </a:t>
            </a:r>
          </a:p>
          <a:p>
            <a:endParaRPr lang="en-US" dirty="0"/>
          </a:p>
          <a:p>
            <a:r>
              <a:rPr lang="en-US" b="1" dirty="0"/>
              <a:t>African-American focused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previous MHSA Three-Year Plan FY 17/18-19/20 ACBH set aside $2M specifically to provide services to the African American community ($1M in CSS and $1M in PEI).  Listed below are the allocations, by component, from the original $2M set aside as well as additional funding that has been identified, e.g. second faith-based program (PEI), the increase in budget to the Black Men Speak Program (PEI), workforce education and training (WET) funds and Capital Facilities and Technological Needs (CFTN) funds towards the development of the African American focused Wellness Hub. </a:t>
            </a:r>
            <a:r>
              <a:rPr lang="en-US" dirty="0"/>
              <a:t> </a:t>
            </a:r>
            <a:r>
              <a:rPr lang="en-US" b="1" dirty="0"/>
              <a:t>A total of Highlights: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developing an African American Wellness Hub Complex for a total of $6M over Thee-Years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Developing a culturally responsive COVID-19 outreach campaign wherein the ACBH Office of Ethnic Services will also host a second wave of information and education during FY 20/21</a:t>
            </a:r>
          </a:p>
          <a:p>
            <a:endParaRPr lang="en-US" dirty="0"/>
          </a:p>
          <a:p>
            <a:endParaRPr lang="en-US" dirty="0"/>
          </a:p>
        </p:txBody>
      </p:sp>
      <p:sp>
        <p:nvSpPr>
          <p:cNvPr id="4" name="Slide Number Placeholder 3"/>
          <p:cNvSpPr>
            <a:spLocks noGrp="1"/>
          </p:cNvSpPr>
          <p:nvPr>
            <p:ph type="sldNum" sz="quarter" idx="10"/>
          </p:nvPr>
        </p:nvSpPr>
        <p:spPr/>
        <p:txBody>
          <a:bodyPr/>
          <a:lstStyle/>
          <a:p>
            <a:fld id="{DFA44A01-6C60-4341-9D1B-EA7452D4C214}" type="slidenum">
              <a:rPr lang="en-US" smtClean="0"/>
              <a:t>4</a:t>
            </a:fld>
            <a:endParaRPr lang="en-US" dirty="0"/>
          </a:p>
        </p:txBody>
      </p:sp>
    </p:spTree>
    <p:extLst>
      <p:ext uri="{BB962C8B-B14F-4D97-AF65-F5344CB8AC3E}">
        <p14:creationId xmlns:p14="http://schemas.microsoft.com/office/powerpoint/2010/main" val="138501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previous MHSA Three-Year Plan FY 17/18-19/20 ACBH set aside $2M specifically to provide services to the African American community ($1M in CSS and $1M in PEI).  Listed below are the allocations, by component, from the original $2M set aside as well as additional funding that has been identified, e.g. second faith-based program (PEI), the increase in budget to the Black Men Speak Program (PEI), workforce education and training (WET) funds and Capital Facilities and Technological Needs (CFTN) funds towards the development of the African American focused Wellness Hub.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Highlights: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developing an African American Wellness Hub Complex for a total of $6M over Thee-Years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Developing a culturally responsive COVID-19 outreach campaign wherein the ACBH Office of Ethnic Services will also host a second wave of information and education during FY 20/21</a:t>
            </a:r>
          </a:p>
          <a:p>
            <a:endParaRPr lang="en-US" dirty="0"/>
          </a:p>
        </p:txBody>
      </p:sp>
      <p:sp>
        <p:nvSpPr>
          <p:cNvPr id="4" name="Slide Number Placeholder 3"/>
          <p:cNvSpPr>
            <a:spLocks noGrp="1"/>
          </p:cNvSpPr>
          <p:nvPr>
            <p:ph type="sldNum" sz="quarter" idx="5"/>
          </p:nvPr>
        </p:nvSpPr>
        <p:spPr/>
        <p:txBody>
          <a:bodyPr/>
          <a:lstStyle/>
          <a:p>
            <a:fld id="{8607E487-DE70-4E26-B54A-369FA29D20B8}" type="slidenum">
              <a:rPr lang="en-US" smtClean="0"/>
              <a:t>5</a:t>
            </a:fld>
            <a:endParaRPr lang="en-US" dirty="0"/>
          </a:p>
        </p:txBody>
      </p:sp>
    </p:spTree>
    <p:extLst>
      <p:ext uri="{BB962C8B-B14F-4D97-AF65-F5344CB8AC3E}">
        <p14:creationId xmlns:p14="http://schemas.microsoft.com/office/powerpoint/2010/main" val="224445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kern="1200" dirty="0">
                <a:solidFill>
                  <a:schemeClr val="tx1"/>
                </a:solidFill>
                <a:effectLst/>
                <a:latin typeface="+mn-lt"/>
                <a:ea typeface="+mn-ea"/>
                <a:cs typeface="+mn-cs"/>
              </a:rPr>
              <a:t>Spending </a:t>
            </a:r>
            <a:r>
              <a:rPr lang="en-US" sz="1200" b="1" kern="1200" dirty="0">
                <a:solidFill>
                  <a:schemeClr val="tx1"/>
                </a:solidFill>
                <a:effectLst/>
                <a:latin typeface="+mn-lt"/>
                <a:ea typeface="+mn-ea"/>
                <a:cs typeface="+mn-cs"/>
              </a:rPr>
              <a:t>plan for a gov. budget</a:t>
            </a:r>
            <a:r>
              <a:rPr lang="en-US" sz="1200" kern="1200" dirty="0">
                <a:solidFill>
                  <a:schemeClr val="tx1"/>
                </a:solidFill>
                <a:effectLst/>
                <a:latin typeface="+mn-lt"/>
                <a:ea typeface="+mn-ea"/>
                <a:cs typeface="+mn-cs"/>
              </a:rPr>
              <a:t>, is a strategic tool to manage money. pertains to the MHSA money to be set aside/appropriated for local productive purposes, like supporting various projects. CA law through CDMH – MHSOAC (16 member committee) contracts with local counties and two cities to develop and manage the implementation of MHSA. CA law gives ALCO/ACBH the ability to administer funds:</a:t>
            </a:r>
          </a:p>
          <a:p>
            <a:pPr marL="228600" lvl="0" indent="-228600">
              <a:buFont typeface="+mj-lt"/>
              <a:buAutoNum type="arabicPeriod"/>
            </a:pPr>
            <a:r>
              <a:rPr lang="en-US" sz="1200" b="1" kern="1200" dirty="0">
                <a:solidFill>
                  <a:schemeClr val="tx1"/>
                </a:solidFill>
                <a:effectLst/>
                <a:latin typeface="+mn-lt"/>
                <a:ea typeface="+mn-ea"/>
                <a:cs typeface="+mn-cs"/>
              </a:rPr>
              <a:t>Helps in tracking the amount of income or revenue available (transparency)</a:t>
            </a:r>
          </a:p>
          <a:p>
            <a:pPr marL="228600" lvl="0" indent="-228600">
              <a:buFont typeface="+mj-lt"/>
              <a:buAutoNum type="arabicPeriod"/>
            </a:pPr>
            <a:r>
              <a:rPr lang="en-US" sz="1200" b="1" kern="1200" dirty="0">
                <a:solidFill>
                  <a:schemeClr val="tx1"/>
                </a:solidFill>
                <a:effectLst/>
                <a:latin typeface="+mn-lt"/>
                <a:ea typeface="+mn-ea"/>
                <a:cs typeface="+mn-cs"/>
              </a:rPr>
              <a:t>Stakeholder process used to making decisions on how to use this income and also to save some (oversight)</a:t>
            </a:r>
          </a:p>
          <a:p>
            <a:pPr marL="228600" lvl="0" indent="-228600">
              <a:buFont typeface="+mj-lt"/>
              <a:buAutoNum type="arabicPeriod"/>
            </a:pPr>
            <a:r>
              <a:rPr lang="en-US" sz="1200" b="1" kern="1200" dirty="0">
                <a:solidFill>
                  <a:schemeClr val="tx1"/>
                </a:solidFill>
                <a:effectLst/>
                <a:latin typeface="+mn-lt"/>
                <a:ea typeface="+mn-ea"/>
                <a:cs typeface="+mn-cs"/>
              </a:rPr>
              <a:t>Overview of our programs &amp; performance which served to justify spending decisions </a:t>
            </a:r>
          </a:p>
          <a:p>
            <a:pPr marL="228600" lvl="0" indent="-228600">
              <a:buFont typeface="+mj-lt"/>
              <a:buAutoNum type="arabicPeriod"/>
            </a:pP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MHSA support is well known to our department, as a proportion of overall mental health funding in Alameda County has grown over time. For State Fiscal Year (FY) 20/21, ACBH set aside up to $136,071,268 million in budget authority, which is an approximate 55% increase over the previous Three-Year Plan budget (starting in FY 17/18). This increase in budget authority has primarily been driven by the need for additional homelessness and housing supports, new crisis programming, increased capacity in our Full-Service Partnership (FSP) programming, additional school-based supports and increased culturally responsive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the past few years all counties in California have experienced high MHSA allocations due to the success of the California economy. However, it should be noted that as a result of the Novel Coronavirus (COVID-19), it is anticipated that in future years, beginning in FY 21/22, ACBH’s MHSA allocation will be reduced and potential contract right sizing or reduction strategies may be initiated.   At this time, the actual fiscal impacts or potential reductions associated with COVID-19 are unknown.    Nonetheless, in order to be proactive and safeguard against significant  impact on the Alameda County community, fiscal planning to evaluate and strategize surrounding a future change in our financial landscape will be initiated this Fall.  Additional information on these reductions will be included within the FY 21/22 MHSA Plan Update. </a:t>
            </a:r>
          </a:p>
          <a:p>
            <a:pPr marL="0" lvl="0" indent="0">
              <a:buFont typeface="+mj-lt"/>
              <a:buNone/>
            </a:pPr>
            <a:endParaRPr lang="en-US" sz="1200" b="1" kern="1200" dirty="0">
              <a:solidFill>
                <a:schemeClr val="tx1"/>
              </a:solidFill>
              <a:effectLst/>
              <a:latin typeface="+mn-lt"/>
              <a:ea typeface="+mn-ea"/>
              <a:cs typeface="+mn-cs"/>
            </a:endParaRPr>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D01432-FE97-4109-AE0D-234472223E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01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WIC code 5487 and 5848</a:t>
            </a:r>
          </a:p>
          <a:p>
            <a:endParaRPr lang="en-US" dirty="0"/>
          </a:p>
          <a:p>
            <a:r>
              <a:rPr lang="en-US" dirty="0"/>
              <a:t>Please visit https://acmhsa.org to review the plan and submit public comments by 9/21/20 5PM</a:t>
            </a:r>
          </a:p>
        </p:txBody>
      </p:sp>
      <p:sp>
        <p:nvSpPr>
          <p:cNvPr id="4" name="Slide Number Placeholder 3"/>
          <p:cNvSpPr>
            <a:spLocks noGrp="1"/>
          </p:cNvSpPr>
          <p:nvPr>
            <p:ph type="sldNum" sz="quarter" idx="10"/>
          </p:nvPr>
        </p:nvSpPr>
        <p:spPr/>
        <p:txBody>
          <a:bodyPr/>
          <a:lstStyle/>
          <a:p>
            <a:fld id="{DFA44A01-6C60-4341-9D1B-EA7452D4C214}" type="slidenum">
              <a:rPr lang="en-US" smtClean="0"/>
              <a:t>7</a:t>
            </a:fld>
            <a:endParaRPr lang="en-US" dirty="0"/>
          </a:p>
        </p:txBody>
      </p:sp>
    </p:spTree>
    <p:extLst>
      <p:ext uri="{BB962C8B-B14F-4D97-AF65-F5344CB8AC3E}">
        <p14:creationId xmlns:p14="http://schemas.microsoft.com/office/powerpoint/2010/main" val="51535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FY20/23 PLAN Theme, Style &amp; influences</a:t>
            </a:r>
            <a:r>
              <a:rPr lang="en-US" sz="1200" kern="1200" dirty="0">
                <a:solidFill>
                  <a:schemeClr val="tx1"/>
                </a:solidFill>
                <a:effectLst/>
                <a:latin typeface="+mn-lt"/>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Significant changes from the FY 2017-20 Three-Year Plan that are incorporated into the FY 2020-23 Three-Year Plan are in response to the CPPP and operationalized through a three-pronged departmental lens: that of Alignment, Communication, and Organizational Structure.  Specifically, we have determined it to be critical for the success of our MHSA strategies and programs to both be reflective of our community needs and supported through departmentwide organizational improvement strategies.  Our CPPP and implementation of our new Three-Year Plan will primarily focus on our </a:t>
            </a:r>
            <a:r>
              <a:rPr lang="en-US" sz="1200" b="1" i="1" kern="1200" dirty="0">
                <a:solidFill>
                  <a:schemeClr val="tx1"/>
                </a:solidFill>
                <a:effectLst/>
                <a:latin typeface="+mn-lt"/>
                <a:ea typeface="+mn-ea"/>
                <a:cs typeface="+mn-cs"/>
              </a:rPr>
              <a:t>Alignment</a:t>
            </a:r>
            <a:r>
              <a:rPr lang="en-US" sz="1200" kern="1200" dirty="0">
                <a:solidFill>
                  <a:schemeClr val="tx1"/>
                </a:solidFill>
                <a:effectLst/>
                <a:latin typeface="+mn-lt"/>
                <a:ea typeface="+mn-ea"/>
                <a:cs typeface="+mn-cs"/>
              </a:rPr>
              <a:t> with county, agency and departmental mission, vision, values; improving </a:t>
            </a:r>
            <a:r>
              <a:rPr lang="en-US" sz="1200" b="1" i="1" kern="1200" dirty="0">
                <a:solidFill>
                  <a:schemeClr val="tx1"/>
                </a:solidFill>
                <a:effectLst/>
                <a:latin typeface="+mn-lt"/>
                <a:ea typeface="+mn-ea"/>
                <a:cs typeface="+mn-cs"/>
              </a:rPr>
              <a:t>Communication</a:t>
            </a:r>
            <a:r>
              <a:rPr lang="en-US" sz="1200" kern="1200" dirty="0">
                <a:solidFill>
                  <a:schemeClr val="tx1"/>
                </a:solidFill>
                <a:effectLst/>
                <a:latin typeface="+mn-lt"/>
                <a:ea typeface="+mn-ea"/>
                <a:cs typeface="+mn-cs"/>
              </a:rPr>
              <a:t> (internal/external stakeholders); and improving our </a:t>
            </a:r>
            <a:r>
              <a:rPr lang="en-US" sz="1200" b="1" i="1" kern="1200" dirty="0">
                <a:solidFill>
                  <a:schemeClr val="tx1"/>
                </a:solidFill>
                <a:effectLst/>
                <a:latin typeface="+mn-lt"/>
                <a:ea typeface="+mn-ea"/>
                <a:cs typeface="+mn-cs"/>
              </a:rPr>
              <a:t>Organizational Structure</a:t>
            </a:r>
            <a:r>
              <a:rPr lang="en-US" sz="1200" kern="1200" dirty="0">
                <a:solidFill>
                  <a:schemeClr val="tx1"/>
                </a:solidFill>
                <a:effectLst/>
                <a:latin typeface="+mn-lt"/>
                <a:ea typeface="+mn-ea"/>
                <a:cs typeface="+mn-cs"/>
              </a:rPr>
              <a:t> and service delivery: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New branding standards: </a:t>
            </a:r>
            <a:r>
              <a:rPr lang="en-US" sz="1200" b="0" kern="1200" dirty="0">
                <a:solidFill>
                  <a:schemeClr val="tx1"/>
                </a:solidFill>
                <a:effectLst/>
                <a:latin typeface="+mn-lt"/>
                <a:ea typeface="+mn-ea"/>
                <a:cs typeface="+mn-cs"/>
              </a:rPr>
              <a:t>Report that </a:t>
            </a:r>
            <a:r>
              <a:rPr lang="en-US" sz="1200" kern="1200" dirty="0">
                <a:solidFill>
                  <a:schemeClr val="tx1"/>
                </a:solidFill>
                <a:effectLst/>
                <a:latin typeface="+mn-lt"/>
                <a:ea typeface="+mn-ea"/>
                <a:cs typeface="+mn-cs"/>
              </a:rPr>
              <a:t>reflects ACBH’ brand identity, such as: personality, tone, sensitivity to our audience, font , graphic elements, messaging, Logo, size , MHSA colors. (Featured art from the HHREC Health Through Art program)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Engaging &amp; User friendly</a:t>
            </a:r>
            <a:r>
              <a:rPr lang="en-US" sz="1200" kern="1200" dirty="0">
                <a:solidFill>
                  <a:schemeClr val="tx1"/>
                </a:solidFill>
                <a:effectLst/>
                <a:latin typeface="+mn-lt"/>
                <a:ea typeface="+mn-ea"/>
                <a:cs typeface="+mn-cs"/>
              </a:rPr>
              <a:t> - process towards condensing info (unlike CCHS IS 73-Pages): our plan is 592 pages BUT we’ve added new plan program summaries, executive summary , QA/QI, photos, Appendices &amp; Acknowledgements , photos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Address local social issues </a:t>
            </a:r>
            <a:r>
              <a:rPr lang="en-US" sz="1200" kern="1200" dirty="0">
                <a:solidFill>
                  <a:schemeClr val="tx1"/>
                </a:solidFill>
                <a:effectLst/>
                <a:latin typeface="+mn-lt"/>
                <a:ea typeface="+mn-ea"/>
                <a:cs typeface="+mn-cs"/>
              </a:rPr>
              <a:t>: new ACBH organizational  changes, social justice issues, and COVID-19</a:t>
            </a:r>
          </a:p>
          <a:p>
            <a:pPr marL="171450" lvl="0" indent="-171450">
              <a:buFont typeface="Arial" panose="020B0604020202020204" pitchFamily="34" charset="0"/>
              <a:buChar char="•"/>
            </a:pPr>
            <a:endParaRPr lang="en-US" dirty="0"/>
          </a:p>
          <a:p>
            <a:r>
              <a:rPr lang="en-US" sz="1200" b="1" kern="1200" dirty="0">
                <a:solidFill>
                  <a:schemeClr val="tx1"/>
                </a:solidFill>
                <a:effectLst/>
                <a:latin typeface="+mn-lt"/>
                <a:ea typeface="+mn-ea"/>
                <a:cs typeface="+mn-cs"/>
              </a:rPr>
              <a:t>Cross-Component findings</a:t>
            </a:r>
            <a:r>
              <a:rPr lang="en-US" sz="1200" kern="1200" dirty="0">
                <a:solidFill>
                  <a:schemeClr val="tx1"/>
                </a:solidFill>
                <a:effectLst/>
                <a:latin typeface="+mn-lt"/>
                <a:ea typeface="+mn-ea"/>
                <a:cs typeface="+mn-cs"/>
              </a:rPr>
              <a:t>:</a:t>
            </a:r>
          </a:p>
          <a:p>
            <a:pPr lvl="0"/>
            <a:r>
              <a:rPr lang="en-US" sz="1200" i="1" kern="1200" dirty="0">
                <a:solidFill>
                  <a:schemeClr val="tx1"/>
                </a:solidFill>
                <a:effectLst/>
                <a:latin typeface="+mn-lt"/>
                <a:ea typeface="+mn-ea"/>
                <a:cs typeface="+mn-cs"/>
              </a:rPr>
              <a:t>Alameda County Demographics: </a:t>
            </a:r>
            <a:r>
              <a:rPr lang="en-US" sz="1200" kern="1200" dirty="0">
                <a:solidFill>
                  <a:schemeClr val="tx1"/>
                </a:solidFill>
                <a:effectLst/>
                <a:latin typeface="+mn-lt"/>
                <a:ea typeface="+mn-ea"/>
                <a:cs typeface="+mn-cs"/>
              </a:rPr>
              <a:t>Alameda County is the seventh most populous county in California, with the City of Dublin being one of the 15 fastest growing cities in the United States. Compared to neighboring Bay Area counties, Alameda, experienced the highest numeric increase in population from 2018 to 2019 with over 4,500 people and the third highest percent of foreign-born residents (32.4%). Since the 2010 Census, the population has increased 10.70%, the highest of any Bay Area County but (1) the number of children is decreasing and overall the county is aging; (2) Alameda ranks as one of the  most  diverse counties, consisting of 10.3% Black or African-American ( a stead decline from previous census years); and (3) Compared to the general Alameda County population the unhoused population has an overrepresentation of Black or African American at 47%</a:t>
            </a:r>
            <a:endParaRPr lang="en-US" sz="1200" i="1" kern="1200" dirty="0">
              <a:solidFill>
                <a:schemeClr val="tx1"/>
              </a:solidFill>
              <a:effectLst/>
              <a:latin typeface="+mn-lt"/>
              <a:ea typeface="+mn-ea"/>
              <a:cs typeface="+mn-cs"/>
            </a:endParaRP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Local Trends Impact Report</a:t>
            </a:r>
            <a:r>
              <a:rPr lang="en-US" sz="1200" kern="1200" dirty="0">
                <a:solidFill>
                  <a:schemeClr val="tx1"/>
                </a:solidFill>
                <a:effectLst/>
                <a:latin typeface="+mn-lt"/>
                <a:ea typeface="+mn-ea"/>
                <a:cs typeface="+mn-cs"/>
              </a:rPr>
              <a:t>: COVID-19 and unemployment and homelessness rates represent indicators of the overall economic health of Alameda County and reflect an increased need for public mental health services. Examination of the impacts of the shelter-in-place policy on unemployment, housing and homelessness, and environmental data over time suggest that MHSA funded providers may be called upon to serve more people in need, especially as the pandemic continues possibly into the Fall.</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Factors Related to Budget Expenditures</a:t>
            </a:r>
            <a:r>
              <a:rPr lang="en-US" sz="1200" kern="1200" dirty="0">
                <a:solidFill>
                  <a:schemeClr val="tx1"/>
                </a:solidFill>
                <a:effectLst/>
                <a:latin typeface="+mn-lt"/>
                <a:ea typeface="+mn-ea"/>
                <a:cs typeface="+mn-cs"/>
              </a:rPr>
              <a:t>: Expenditures to support an enhanced behavioral system of care through Community Services and Supports comprises 76 cents out of every Mental Health Services Act dollar. This proportion is in keeping with Welfare and Institutions Code Section 5892, which specifies the percentage of Mental Health Services Act monies to be expended on each component. </a:t>
            </a:r>
            <a:r>
              <a:rPr lang="en-US" u="sng" dirty="0"/>
              <a:t>However, it should be noted that as a result of the Novel Coronavirus (COVID-19), </a:t>
            </a:r>
            <a:r>
              <a:rPr lang="en-US" dirty="0"/>
              <a:t>it is anticipated that in future years, </a:t>
            </a:r>
            <a:r>
              <a:rPr lang="en-US" b="1" dirty="0"/>
              <a:t>beginning in FY 21/22, ACBH’s MHSA allocation will be reduced </a:t>
            </a:r>
            <a:r>
              <a:rPr lang="en-US" dirty="0"/>
              <a:t>and potential </a:t>
            </a:r>
            <a:r>
              <a:rPr lang="en-US" b="1" dirty="0"/>
              <a:t>contract right sizing (reorg/restructure by reducing contract workforce, costs cutting, reorganize upper level management) </a:t>
            </a:r>
            <a:r>
              <a:rPr lang="en-US" dirty="0"/>
              <a:t>or </a:t>
            </a:r>
            <a:r>
              <a:rPr lang="en-US" b="1" dirty="0"/>
              <a:t>reduction strategies </a:t>
            </a:r>
            <a:r>
              <a:rPr lang="en-US" dirty="0"/>
              <a:t>may be initiated. At this time, the actual fiscal impacts or potential reductions associated with COVID-19 are </a:t>
            </a:r>
            <a:r>
              <a:rPr lang="en-US" b="1" dirty="0"/>
              <a:t>unknown</a:t>
            </a:r>
            <a:r>
              <a:rPr lang="en-US" dirty="0"/>
              <a:t>. Nonetheless, in order to be proactive and safeguard against significant impact on the Alameda County community, fiscal planning to evaluate and strategize surrounding a future change in our financial landscape will be initiated this</a:t>
            </a:r>
            <a:r>
              <a:rPr lang="en-US" b="1" dirty="0"/>
              <a:t> Fall</a:t>
            </a:r>
            <a:r>
              <a:rPr lang="en-US" dirty="0"/>
              <a:t>. Additional information on these reductions will be included within the </a:t>
            </a:r>
            <a:r>
              <a:rPr lang="en-US" b="1" u="sng" dirty="0"/>
              <a:t>FY 21/22 MHSA Plan Update</a:t>
            </a:r>
          </a:p>
          <a:p>
            <a:pPr lvl="0"/>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a:p>
            <a:pPr indent="0">
              <a:buNone/>
            </a:pPr>
            <a:endParaRPr lang="en-US" dirty="0"/>
          </a:p>
          <a:p>
            <a:pPr indent="0">
              <a:buNone/>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8</a:t>
            </a:fld>
            <a:endParaRPr lang="en-US" dirty="0"/>
          </a:p>
        </p:txBody>
      </p:sp>
    </p:spTree>
    <p:extLst>
      <p:ext uri="{BB962C8B-B14F-4D97-AF65-F5344CB8AC3E}">
        <p14:creationId xmlns:p14="http://schemas.microsoft.com/office/powerpoint/2010/main" val="410631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Alameda County utilizes five MHSA principles (</a:t>
            </a:r>
            <a:r>
              <a:rPr lang="en-US" sz="1200" i="1" kern="1200" dirty="0">
                <a:solidFill>
                  <a:schemeClr val="tx1"/>
                </a:solidFill>
                <a:effectLst/>
                <a:latin typeface="+mn-lt"/>
                <a:ea typeface="+mn-ea"/>
                <a:cs typeface="+mn-cs"/>
              </a:rPr>
              <a:t>Cultural Competence, Community Collaboration, Client/Consumer/Family Involvement, Integrated Services Delivery, and Wellness &amp; Recovery)</a:t>
            </a:r>
            <a:r>
              <a:rPr lang="en-US" sz="1200" kern="1200" dirty="0">
                <a:solidFill>
                  <a:schemeClr val="tx1"/>
                </a:solidFill>
                <a:effectLst/>
                <a:latin typeface="+mn-lt"/>
                <a:ea typeface="+mn-ea"/>
                <a:cs typeface="+mn-cs"/>
              </a:rPr>
              <a:t> to guide planning and implementation activities and employs a range of strategies to engage stakeholders at all levels of planning and implementation. Our CPPP provides a number of opportunities for a 14-member stakeholder group and other representatives to participate in the development of our Three-Year Plans and Annual Updates and stay informed of our progress in implementing MHSA-funded programs. During FY 19/20, MHSA increased the membership of the MHSA Stakeholder Group (MHSA-SG) by 27% and its underserved and unserved demographics by 150%. </a:t>
            </a:r>
            <a:r>
              <a:rPr lang="en-US" dirty="0"/>
              <a:t>The group shall include representatives of unserved and/or underserved populations and family members of unserved/underserved populations. This ensures that stakeholders that reflect the diversity of the demographics of the County, including but not limited to, geographic location, age, gender, and race/ethnicity have the opportunity to participate in the Community Program Planning Process.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Despite health factors precluding our department from convening large in-person forums due to COVID-19, ACBH has been committed to identifying creative ways in which to engage the community and various stakeholders over the course of our planning efforts.  Launched on April 27, 2020 through May 31, 2020, our CPPP consisted of more than 14,069 community input invitations via a social justice public relations firm, social media, e-mail requests, and creation of a new Community Input webpage with 2,145 new users. A community input survey was translated into </a:t>
            </a:r>
            <a:r>
              <a:rPr lang="en-US" sz="1200" b="1" kern="1200" dirty="0">
                <a:solidFill>
                  <a:schemeClr val="tx1"/>
                </a:solidFill>
                <a:effectLst/>
                <a:latin typeface="+mn-lt"/>
                <a:ea typeface="+mn-ea"/>
                <a:cs typeface="+mn-cs"/>
              </a:rPr>
              <a:t>7 threshold languages </a:t>
            </a:r>
            <a:r>
              <a:rPr lang="en-US" sz="1200" kern="1200" dirty="0">
                <a:solidFill>
                  <a:schemeClr val="tx1"/>
                </a:solidFill>
                <a:effectLst/>
                <a:latin typeface="+mn-lt"/>
                <a:ea typeface="+mn-ea"/>
                <a:cs typeface="+mn-cs"/>
              </a:rPr>
              <a:t>with 627 unduplicated completions, which was a 14% increase from the previous CPPP survey completion rate in FY 17/18.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MHSA team coordinated 12 focus groups with more than 198 group participants, each representing an important cross section of Alameda County populations. Some reoccurring themes from focus groups and surveys included: requests for housing and homelessness programs, school-based wellness programs, long-term mental health care and substance abuse treatment programs to combat depression and suicide, digital kinship villages, subacute and acute beds, increased license board and care facilities, and requests to target services for underserved and unserved communities- specifically African-Americans, transitional-age youth, persons experiencing homelessness and immigrants &amp; refugees.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ACBH has aggressively approached its CPPP process in a manner designed to eliminate as many barriers as possible to promote inclusive outreach and engagement.  Our resulting MHSA Three-Year Plan for fiscal years 2020-23 are reflective of a Departmental recalibration and attempt to regard our valuable stakeholder feedback with a commitment towards Alignment, Communication, and Organizational Structure.  Our goals are to create a basis for future efforts that represent a variety of stakeholder and community needs such as culturally-relevant, clinically pragmatic, and community-centered support and care.  We are pleased to present our process, plans, and commitment to the future of our county with you at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9</a:t>
            </a:fld>
            <a:endParaRPr lang="en-US" dirty="0"/>
          </a:p>
        </p:txBody>
      </p:sp>
    </p:spTree>
    <p:extLst>
      <p:ext uri="{BB962C8B-B14F-4D97-AF65-F5344CB8AC3E}">
        <p14:creationId xmlns:p14="http://schemas.microsoft.com/office/powerpoint/2010/main" val="211800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4E22F2-E19B-4B9B-965E-229EA1B03ED7}"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182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F28DA8-9676-4E5D-8F49-25F37BAA9DF9}"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41571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4F0BB6-B267-4638-80D1-2803A78F55CB}"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13671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p:cNvSpPr>
            <a:spLocks noGrp="1"/>
          </p:cNvSpPr>
          <p:nvPr>
            <p:ph type="ctrTitle"/>
          </p:nvPr>
        </p:nvSpPr>
        <p:spPr>
          <a:xfrm>
            <a:off x="533401" y="5084483"/>
            <a:ext cx="11125200" cy="914400"/>
          </a:xfrm>
        </p:spPr>
        <p:txBody>
          <a:bodyPr anchor="b">
            <a:normAutofit/>
          </a:bodyPr>
          <a:lstStyle>
            <a:lvl1pPr algn="ctr">
              <a:defRPr sz="4399"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1" y="1"/>
            <a:ext cx="4023360" cy="4745736"/>
          </a:xfrm>
        </p:spPr>
        <p:txBody>
          <a:bodyPr tIns="457200">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3" name="Subtitle 2"/>
          <p:cNvSpPr>
            <a:spLocks noGrp="1"/>
          </p:cNvSpPr>
          <p:nvPr>
            <p:ph type="subTitle" idx="1"/>
          </p:nvPr>
        </p:nvSpPr>
        <p:spPr>
          <a:xfrm>
            <a:off x="533401" y="6043123"/>
            <a:ext cx="11125200" cy="571500"/>
          </a:xfrm>
        </p:spPr>
        <p:txBody>
          <a:bodyPr>
            <a:normAutofit/>
          </a:bodyPr>
          <a:lstStyle>
            <a:lvl1pPr marL="0" indent="0" algn="ctr">
              <a:spcBef>
                <a:spcPts val="0"/>
              </a:spcBef>
              <a:buNone/>
              <a:defRPr sz="1999" cap="all" spc="50"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351386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3739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2197754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9/4/2020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508593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9167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9/4/2020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4034727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11688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6908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13891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84C10C-5716-4296-8525-97D590472269}"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572629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6811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9/4/2020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9373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9/4/2020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720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75705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1579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B8E5DC-568E-43DB-854F-40A5C1A20CBB}"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8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CA832C-72CE-4595-A75A-C9E876E16079}" type="datetime1">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394303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28F471-D497-4489-B84B-E0FAE85768A7}" type="datetime1">
              <a:rPr lang="en-US" smtClean="0"/>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14113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E7CEC8-FCE8-43D2-AB7D-D7B18D164CD1}" type="datetime1">
              <a:rPr lang="en-US" smtClean="0"/>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84749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D2B126E-D1B5-47B9-8C19-3B35BF5D7EF0}" type="datetime1">
              <a:rPr lang="en-US" smtClean="0"/>
              <a:t>9/4/2020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62662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2C75D53-A4F5-4F36-91E6-82B54608EAD0}" type="datetime1">
              <a:rPr lang="en-US" smtClean="0"/>
              <a:t>9/4/2020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428256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87F1E1-5DB9-4405-B1D4-FF7D7D4A3A20}" type="datetime1">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68011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4E0F1F6-86B0-42D6-926B-08B2F2544F52}" type="datetime1">
              <a:rPr lang="en-US" smtClean="0"/>
              <a:t>9/4/2020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F15528-21DE-4FAA-801E-634DDDAF4B2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1565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18"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9/4/2020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24919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mailto:MHSA@acgov.org" TargetMode="External"/><Relationship Id="rId4" Type="http://schemas.openxmlformats.org/officeDocument/2006/relationships/hyperlink" Target="http://www.acmhs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5799" y="0"/>
            <a:ext cx="5366201" cy="3733800"/>
          </a:xfrm>
        </p:spPr>
        <p:txBody>
          <a:bodyPr vert="horz" lIns="91440" tIns="45720" rIns="91440" bIns="45720" rtlCol="0" anchor="b">
            <a:normAutofit fontScale="90000"/>
          </a:bodyPr>
          <a:lstStyle/>
          <a:p>
            <a:pPr algn="l"/>
            <a:r>
              <a:rPr lang="en-US" sz="6600" dirty="0">
                <a:solidFill>
                  <a:schemeClr val="accent2">
                    <a:lumMod val="50000"/>
                  </a:schemeClr>
                </a:solidFill>
                <a:latin typeface="Georgia" panose="02040502050405020303" pitchFamily="18" charset="0"/>
              </a:rPr>
              <a:t>Mental Health Services Act Overview</a:t>
            </a:r>
            <a:br>
              <a:rPr lang="en-US" sz="6600" dirty="0">
                <a:solidFill>
                  <a:schemeClr val="accent2">
                    <a:lumMod val="50000"/>
                  </a:schemeClr>
                </a:solidFill>
                <a:latin typeface="Georgia" panose="02040502050405020303" pitchFamily="18" charset="0"/>
              </a:rPr>
            </a:br>
            <a:r>
              <a:rPr lang="en-US" sz="4400" dirty="0">
                <a:solidFill>
                  <a:schemeClr val="accent2">
                    <a:lumMod val="50000"/>
                  </a:schemeClr>
                </a:solidFill>
                <a:latin typeface="Georgia" panose="02040502050405020303" pitchFamily="18" charset="0"/>
              </a:rPr>
              <a:t>FY 20/23</a:t>
            </a:r>
            <a:endParaRPr lang="en-US" sz="6600" dirty="0">
              <a:solidFill>
                <a:schemeClr val="accent2">
                  <a:lumMod val="50000"/>
                </a:schemeClr>
              </a:solidFill>
              <a:latin typeface="Georgia" panose="02040502050405020303" pitchFamily="18" charset="0"/>
            </a:endParaRPr>
          </a:p>
        </p:txBody>
      </p:sp>
      <p:pic>
        <p:nvPicPr>
          <p:cNvPr id="5" name="Picture Placeholder 4"/>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b="3839"/>
          <a:stretch/>
        </p:blipFill>
        <p:spPr>
          <a:xfrm>
            <a:off x="1" y="1"/>
            <a:ext cx="4041065" cy="4777356"/>
          </a:xfrm>
          <a:prstGeom prst="rect">
            <a:avLst/>
          </a:prstGeom>
        </p:spPr>
      </p:pic>
      <p:pic>
        <p:nvPicPr>
          <p:cNvPr id="20" name="Picture Placeholder 19"/>
          <p:cNvPicPr>
            <a:picLocks noGrp="1" noChangeAspect="1"/>
          </p:cNvPicPr>
          <p:nvPr>
            <p:ph type="pic" idx="11"/>
          </p:nvPr>
        </p:nvPicPr>
        <p:blipFill>
          <a:blip r:embed="rId4" cstate="print">
            <a:extLst>
              <a:ext uri="{28A0092B-C50C-407E-A947-70E740481C1C}">
                <a14:useLocalDpi xmlns:a14="http://schemas.microsoft.com/office/drawing/2010/main" val="0"/>
              </a:ext>
            </a:extLst>
          </a:blip>
          <a:stretch>
            <a:fillRect/>
          </a:stretch>
        </p:blipFill>
        <p:spPr>
          <a:xfrm>
            <a:off x="4187800" y="2049025"/>
            <a:ext cx="2284763" cy="2696713"/>
          </a:xfrm>
          <a:prstGeom prst="rect">
            <a:avLst/>
          </a:prstGeom>
        </p:spPr>
      </p:pic>
      <p:pic>
        <p:nvPicPr>
          <p:cNvPr id="12" name="Picture Placeholder 11"/>
          <p:cNvPicPr>
            <a:picLocks noGrp="1" noChangeAspect="1"/>
          </p:cNvPicPr>
          <p:nvPr>
            <p:ph type="pic" idx="12"/>
          </p:nvPr>
        </p:nvPicPr>
        <p:blipFill>
          <a:blip r:embed="rId5" cstate="print">
            <a:extLst>
              <a:ext uri="{28A0092B-C50C-407E-A947-70E740481C1C}">
                <a14:useLocalDpi xmlns:a14="http://schemas.microsoft.com/office/drawing/2010/main" val="0"/>
              </a:ext>
            </a:extLst>
          </a:blip>
          <a:stretch>
            <a:fillRect/>
          </a:stretch>
        </p:blipFill>
        <p:spPr>
          <a:xfrm>
            <a:off x="4247566" y="281338"/>
            <a:ext cx="1871762" cy="1562550"/>
          </a:xfrm>
          <a:prstGeom prst="rect">
            <a:avLst/>
          </a:prstGeom>
        </p:spPr>
      </p:pic>
      <p:sp>
        <p:nvSpPr>
          <p:cNvPr id="3" name="Subtitle 2"/>
          <p:cNvSpPr>
            <a:spLocks noGrp="1"/>
          </p:cNvSpPr>
          <p:nvPr>
            <p:ph type="subTitle" idx="1"/>
          </p:nvPr>
        </p:nvSpPr>
        <p:spPr>
          <a:xfrm>
            <a:off x="6648392" y="4090738"/>
            <a:ext cx="5348496" cy="655000"/>
          </a:xfrm>
        </p:spPr>
        <p:txBody>
          <a:bodyPr vert="horz" lIns="91440" tIns="45720" rIns="91440" bIns="45720" rtlCol="0">
            <a:normAutofit/>
          </a:bodyPr>
          <a:lstStyle/>
          <a:p>
            <a:pPr lvl="0" algn="l" defTabSz="457200">
              <a:lnSpc>
                <a:spcPct val="100000"/>
              </a:lnSpc>
              <a:spcAft>
                <a:spcPts val="0"/>
              </a:spcAft>
              <a:buClrTx/>
              <a:buSzTx/>
            </a:pPr>
            <a:r>
              <a:rPr lang="en-US" sz="1800" b="1" i="1" cap="none" spc="0" dirty="0">
                <a:solidFill>
                  <a:prstClr val="black"/>
                </a:solidFill>
              </a:rPr>
              <a:t>Developed by the Mental Health Services Act Division, Alameda County Behavioral Health Department</a:t>
            </a:r>
          </a:p>
        </p:txBody>
      </p:sp>
    </p:spTree>
    <p:extLst>
      <p:ext uri="{BB962C8B-B14F-4D97-AF65-F5344CB8AC3E}">
        <p14:creationId xmlns:p14="http://schemas.microsoft.com/office/powerpoint/2010/main" val="3731316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D210C-E3E8-4E24-BD49-093EC173B8F0}"/>
              </a:ext>
            </a:extLst>
          </p:cNvPr>
          <p:cNvSpPr>
            <a:spLocks noGrp="1"/>
          </p:cNvSpPr>
          <p:nvPr>
            <p:ph idx="1"/>
          </p:nvPr>
        </p:nvSpPr>
        <p:spPr>
          <a:xfrm>
            <a:off x="1507795" y="1777275"/>
            <a:ext cx="9288567" cy="4500719"/>
          </a:xfrm>
        </p:spPr>
        <p:txBody>
          <a:bodyPr>
            <a:normAutofit/>
          </a:bodyPr>
          <a:lstStyle/>
          <a:p>
            <a:pPr indent="0">
              <a:buNone/>
            </a:pPr>
            <a:r>
              <a:rPr lang="en-US" dirty="0">
                <a:solidFill>
                  <a:schemeClr val="tx1"/>
                </a:solidFill>
              </a:rPr>
              <a:t>Alameda, experienced the highest numeric increase in population from 2018 to 2019 with over 4,500 people and the third highest percent of foreign-born residents (32.4%). Since the 2010 Census, the population has increased 10.70%, the highest of any Bay Area County</a:t>
            </a:r>
          </a:p>
          <a:p>
            <a:pPr marL="434340" indent="-342900">
              <a:buFont typeface="Wingdings" panose="05000000000000000000" pitchFamily="2" charset="2"/>
              <a:buChar char="§"/>
            </a:pPr>
            <a:r>
              <a:rPr lang="en-US" dirty="0">
                <a:solidFill>
                  <a:schemeClr val="tx1"/>
                </a:solidFill>
              </a:rPr>
              <a:t>African Americans comprise 10-11% of the population and comprise 47% of the unhoused  population</a:t>
            </a:r>
          </a:p>
          <a:p>
            <a:pPr marL="434340" indent="-342900">
              <a:buFont typeface="Wingdings" panose="05000000000000000000" pitchFamily="2" charset="2"/>
              <a:buChar char="§"/>
            </a:pPr>
            <a:r>
              <a:rPr lang="en-US" dirty="0">
                <a:latin typeface="+mn-lt"/>
              </a:rPr>
              <a:t>Africa-Americans have the 3</a:t>
            </a:r>
            <a:r>
              <a:rPr lang="en-US" baseline="30000" dirty="0">
                <a:latin typeface="+mn-lt"/>
              </a:rPr>
              <a:t>rd</a:t>
            </a:r>
            <a:r>
              <a:rPr lang="en-US" dirty="0">
                <a:latin typeface="+mn-lt"/>
              </a:rPr>
              <a:t> highest  number of Medi-Cal beneficiaries (n=86,084) and the 2</a:t>
            </a:r>
            <a:r>
              <a:rPr lang="en-US" baseline="30000" dirty="0">
                <a:latin typeface="+mn-lt"/>
              </a:rPr>
              <a:t>nd</a:t>
            </a:r>
            <a:r>
              <a:rPr lang="en-US" dirty="0">
                <a:latin typeface="+mn-lt"/>
              </a:rPr>
              <a:t> highest Med-Cal penetration rate (8.0%)</a:t>
            </a:r>
          </a:p>
          <a:p>
            <a:pPr marL="434340" indent="-342900">
              <a:buFont typeface="Wingdings" panose="05000000000000000000" pitchFamily="2" charset="2"/>
              <a:buChar char="§"/>
            </a:pPr>
            <a:r>
              <a:rPr lang="en-US" dirty="0">
                <a:latin typeface="+mn-lt"/>
              </a:rPr>
              <a:t>African Americans </a:t>
            </a:r>
            <a:r>
              <a:rPr lang="en-US" dirty="0">
                <a:solidFill>
                  <a:schemeClr val="tx1"/>
                </a:solidFill>
              </a:rPr>
              <a:t>are disproportionately impacted by COVID-19 and have the 2</a:t>
            </a:r>
            <a:r>
              <a:rPr lang="en-US" baseline="30000" dirty="0">
                <a:solidFill>
                  <a:schemeClr val="tx1"/>
                </a:solidFill>
              </a:rPr>
              <a:t>nd</a:t>
            </a:r>
            <a:r>
              <a:rPr lang="en-US" dirty="0">
                <a:solidFill>
                  <a:schemeClr val="tx1"/>
                </a:solidFill>
              </a:rPr>
              <a:t> highest mortality rate ( at the time of plan development African Americans represented 22.2% of deaths)</a:t>
            </a:r>
            <a:endParaRPr lang="en-US" i="1" dirty="0">
              <a:solidFill>
                <a:schemeClr val="tx1"/>
              </a:solidFill>
            </a:endParaRPr>
          </a:p>
          <a:p>
            <a:pPr indent="0">
              <a:buNone/>
            </a:pPr>
            <a:endParaRPr lang="en-US" dirty="0">
              <a:latin typeface="+mn-lt"/>
            </a:endParaRPr>
          </a:p>
        </p:txBody>
      </p:sp>
      <p:sp>
        <p:nvSpPr>
          <p:cNvPr id="3" name="Slide Number Placeholder 2">
            <a:extLst>
              <a:ext uri="{FF2B5EF4-FFF2-40B4-BE49-F238E27FC236}">
                <a16:creationId xmlns:a16="http://schemas.microsoft.com/office/drawing/2014/main" id="{7C833250-6925-4AB6-924A-62D0CE269772}"/>
              </a:ext>
            </a:extLst>
          </p:cNvPr>
          <p:cNvSpPr>
            <a:spLocks noGrp="1"/>
          </p:cNvSpPr>
          <p:nvPr>
            <p:ph type="sldNum" sz="quarter" idx="12"/>
          </p:nvPr>
        </p:nvSpPr>
        <p:spPr/>
        <p:txBody>
          <a:bodyPr/>
          <a:lstStyle/>
          <a:p>
            <a:fld id="{6E9F442E-095D-414B-A3C1-4D7C903EC540}" type="slidenum">
              <a:rPr lang="uk-UA" smtClean="0"/>
              <a:pPr/>
              <a:t>10</a:t>
            </a:fld>
            <a:endParaRPr lang="uk-UA" dirty="0"/>
          </a:p>
        </p:txBody>
      </p:sp>
      <p:sp>
        <p:nvSpPr>
          <p:cNvPr id="4" name="Title 3">
            <a:extLst>
              <a:ext uri="{FF2B5EF4-FFF2-40B4-BE49-F238E27FC236}">
                <a16:creationId xmlns:a16="http://schemas.microsoft.com/office/drawing/2014/main" id="{EB0F74CE-D530-43D0-B596-B24105D7FC2C}"/>
              </a:ext>
            </a:extLst>
          </p:cNvPr>
          <p:cNvSpPr>
            <a:spLocks noGrp="1"/>
          </p:cNvSpPr>
          <p:nvPr>
            <p:ph type="title"/>
          </p:nvPr>
        </p:nvSpPr>
        <p:spPr>
          <a:xfrm>
            <a:off x="1079020" y="756300"/>
            <a:ext cx="10056628" cy="864778"/>
          </a:xfrm>
        </p:spPr>
        <p:txBody>
          <a:bodyPr>
            <a:noAutofit/>
          </a:bodyPr>
          <a:lstStyle/>
          <a:p>
            <a:r>
              <a:rPr lang="en-US" sz="3600" dirty="0"/>
              <a:t>ALAMEDA COUNTY PROFILE: AFRICAN AMERICANS</a:t>
            </a:r>
          </a:p>
        </p:txBody>
      </p:sp>
      <p:pic>
        <p:nvPicPr>
          <p:cNvPr id="10" name="Picture 9">
            <a:extLst>
              <a:ext uri="{FF2B5EF4-FFF2-40B4-BE49-F238E27FC236}">
                <a16:creationId xmlns:a16="http://schemas.microsoft.com/office/drawing/2014/main" id="{3E767B48-9A1F-402A-A75E-840A6BDFBB81}"/>
              </a:ext>
            </a:extLst>
          </p:cNvPr>
          <p:cNvPicPr>
            <a:picLocks noChangeAspect="1"/>
          </p:cNvPicPr>
          <p:nvPr/>
        </p:nvPicPr>
        <p:blipFill>
          <a:blip r:embed="rId3"/>
          <a:stretch>
            <a:fillRect/>
          </a:stretch>
        </p:blipFill>
        <p:spPr>
          <a:xfrm>
            <a:off x="10796362" y="5054033"/>
            <a:ext cx="1277436" cy="1144370"/>
          </a:xfrm>
          <a:prstGeom prst="rect">
            <a:avLst/>
          </a:prstGeom>
        </p:spPr>
      </p:pic>
    </p:spTree>
    <p:extLst>
      <p:ext uri="{BB962C8B-B14F-4D97-AF65-F5344CB8AC3E}">
        <p14:creationId xmlns:p14="http://schemas.microsoft.com/office/powerpoint/2010/main" val="2625338844"/>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D0E60F-57F4-497A-87B2-7BAE3F5400D1}"/>
              </a:ext>
            </a:extLst>
          </p:cNvPr>
          <p:cNvSpPr>
            <a:spLocks noGrp="1"/>
          </p:cNvSpPr>
          <p:nvPr>
            <p:ph type="title"/>
          </p:nvPr>
        </p:nvSpPr>
        <p:spPr>
          <a:xfrm>
            <a:off x="1097279" y="286603"/>
            <a:ext cx="10115203" cy="1450757"/>
          </a:xfrm>
        </p:spPr>
        <p:txBody>
          <a:bodyPr/>
          <a:lstStyle/>
          <a:p>
            <a:r>
              <a:rPr lang="en-US" dirty="0"/>
              <a:t>CPPP SURVEY HIGHLIGHTS: DEMOGRAPHICS</a:t>
            </a:r>
          </a:p>
        </p:txBody>
      </p:sp>
      <p:graphicFrame>
        <p:nvGraphicFramePr>
          <p:cNvPr id="16" name="Content Placeholder 15">
            <a:extLst>
              <a:ext uri="{FF2B5EF4-FFF2-40B4-BE49-F238E27FC236}">
                <a16:creationId xmlns:a16="http://schemas.microsoft.com/office/drawing/2014/main" id="{69B29851-B749-4621-B6A2-FDE404E62BA2}"/>
              </a:ext>
            </a:extLst>
          </p:cNvPr>
          <p:cNvGraphicFramePr>
            <a:graphicFrameLocks noGrp="1"/>
          </p:cNvGraphicFramePr>
          <p:nvPr>
            <p:ph sz="half" idx="2"/>
            <p:extLst>
              <p:ext uri="{D42A27DB-BD31-4B8C-83A1-F6EECF244321}">
                <p14:modId xmlns:p14="http://schemas.microsoft.com/office/powerpoint/2010/main" val="2723348578"/>
              </p:ext>
            </p:extLst>
          </p:nvPr>
        </p:nvGraphicFramePr>
        <p:xfrm>
          <a:off x="3352800" y="2855003"/>
          <a:ext cx="4969193" cy="2907757"/>
        </p:xfrm>
        <a:graphic>
          <a:graphicData uri="http://schemas.openxmlformats.org/drawingml/2006/table">
            <a:tbl>
              <a:tblPr/>
              <a:tblGrid>
                <a:gridCol w="1699464">
                  <a:extLst>
                    <a:ext uri="{9D8B030D-6E8A-4147-A177-3AD203B41FA5}">
                      <a16:colId xmlns:a16="http://schemas.microsoft.com/office/drawing/2014/main" val="1833138001"/>
                    </a:ext>
                  </a:extLst>
                </a:gridCol>
                <a:gridCol w="1668842">
                  <a:extLst>
                    <a:ext uri="{9D8B030D-6E8A-4147-A177-3AD203B41FA5}">
                      <a16:colId xmlns:a16="http://schemas.microsoft.com/office/drawing/2014/main" val="3334712659"/>
                    </a:ext>
                  </a:extLst>
                </a:gridCol>
                <a:gridCol w="1600887">
                  <a:extLst>
                    <a:ext uri="{9D8B030D-6E8A-4147-A177-3AD203B41FA5}">
                      <a16:colId xmlns:a16="http://schemas.microsoft.com/office/drawing/2014/main" val="2037914569"/>
                    </a:ext>
                  </a:extLst>
                </a:gridCol>
              </a:tblGrid>
              <a:tr h="752304">
                <a:tc>
                  <a:txBody>
                    <a:bodyPr/>
                    <a:lstStyle/>
                    <a:p>
                      <a:pPr algn="ctr" rtl="0" fontAlgn="base"/>
                      <a:r>
                        <a:rPr lang="en-US" sz="2400" b="1" i="0" dirty="0">
                          <a:solidFill>
                            <a:srgbClr val="000000"/>
                          </a:solidFill>
                          <a:effectLst/>
                          <a:latin typeface="Calibri" panose="020F0502020204030204" pitchFamily="34" charset="0"/>
                        </a:rPr>
                        <a:t>Response</a:t>
                      </a:r>
                      <a:r>
                        <a:rPr lang="en-US" sz="2400" b="0" i="0" dirty="0">
                          <a:effectLst/>
                          <a:latin typeface="Calibri" panose="020F0502020204030204" pitchFamily="34" charset="0"/>
                        </a:rPr>
                        <a:t> </a:t>
                      </a:r>
                      <a:endParaRPr lang="en-US" sz="4000" b="0" i="0" dirty="0">
                        <a:effectLst/>
                      </a:endParaRPr>
                    </a:p>
                  </a:txBody>
                  <a:tcPr anchor="b">
                    <a:lnL w="9525" cap="flat" cmpd="sng" algn="ctr">
                      <a:solidFill>
                        <a:srgbClr val="FFFFFF"/>
                      </a:solidFill>
                      <a:prstDash val="solid"/>
                      <a:round/>
                      <a:headEnd type="none" w="med" len="med"/>
                      <a:tailEnd type="none" w="med" len="med"/>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400" b="1" i="0" dirty="0">
                          <a:solidFill>
                            <a:srgbClr val="000000"/>
                          </a:solidFill>
                          <a:effectLst/>
                          <a:latin typeface="Calibri" panose="020F0502020204030204" pitchFamily="34" charset="0"/>
                        </a:rPr>
                        <a:t>Number</a:t>
                      </a:r>
                      <a:r>
                        <a:rPr lang="en-US" sz="2400" b="0" i="0" dirty="0">
                          <a:effectLst/>
                          <a:latin typeface="Calibri" panose="020F0502020204030204" pitchFamily="34" charset="0"/>
                        </a:rPr>
                        <a:t> </a:t>
                      </a:r>
                      <a:endParaRPr lang="en-US" sz="4000" b="0" i="0" dirty="0">
                        <a:effectLst/>
                      </a:endParaRPr>
                    </a:p>
                  </a:txBody>
                  <a:tcPr anchor="b">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400" b="1" i="0" dirty="0">
                          <a:solidFill>
                            <a:srgbClr val="000000"/>
                          </a:solidFill>
                          <a:effectLst/>
                          <a:latin typeface="Calibri" panose="020F0502020204030204" pitchFamily="34" charset="0"/>
                        </a:rPr>
                        <a:t>Percent</a:t>
                      </a:r>
                      <a:r>
                        <a:rPr lang="en-US" sz="2400" b="0" i="0" dirty="0">
                          <a:effectLst/>
                          <a:latin typeface="Calibri" panose="020F0502020204030204" pitchFamily="34" charset="0"/>
                        </a:rPr>
                        <a:t> </a:t>
                      </a:r>
                      <a:endParaRPr lang="en-US" sz="4000" b="0" i="0" dirty="0">
                        <a:effectLst/>
                      </a:endParaRPr>
                    </a:p>
                  </a:txBody>
                  <a:tcPr anchor="b">
                    <a:lnL>
                      <a:noFill/>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extLst>
                  <a:ext uri="{0D108BD9-81ED-4DB2-BD59-A6C34878D82A}">
                    <a16:rowId xmlns:a16="http://schemas.microsoft.com/office/drawing/2014/main" val="27870000"/>
                  </a:ext>
                </a:extLst>
              </a:tr>
              <a:tr h="429888">
                <a:tc>
                  <a:txBody>
                    <a:bodyPr/>
                    <a:lstStyle/>
                    <a:p>
                      <a:pPr algn="r" rtl="0" fontAlgn="base"/>
                      <a:r>
                        <a:rPr lang="en-US" sz="2000" b="0" i="0" dirty="0">
                          <a:solidFill>
                            <a:srgbClr val="000000"/>
                          </a:solidFill>
                          <a:effectLst/>
                          <a:latin typeface="Calibri" panose="020F0502020204030204" pitchFamily="34" charset="0"/>
                        </a:rPr>
                        <a:t>Yes</a:t>
                      </a:r>
                      <a:r>
                        <a:rPr lang="en-US" sz="2000" b="0" i="0" dirty="0">
                          <a:effectLst/>
                          <a:latin typeface="Calibri" panose="020F0502020204030204" pitchFamily="34" charset="0"/>
                        </a:rPr>
                        <a:t> </a:t>
                      </a:r>
                      <a:endParaRPr lang="en-US" sz="3600" b="0" i="0" dirty="0">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000" b="0" i="0" dirty="0">
                          <a:solidFill>
                            <a:srgbClr val="000000"/>
                          </a:solidFill>
                          <a:effectLst/>
                          <a:latin typeface="Calibri" panose="020F0502020204030204" pitchFamily="34" charset="0"/>
                        </a:rPr>
                        <a:t>526</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rtl="0" fontAlgn="base"/>
                      <a:r>
                        <a:rPr lang="en-US" sz="2000" b="0" i="0" dirty="0">
                          <a:solidFill>
                            <a:srgbClr val="000000"/>
                          </a:solidFill>
                          <a:effectLst/>
                          <a:latin typeface="Calibri" panose="020F0502020204030204" pitchFamily="34" charset="0"/>
                        </a:rPr>
                        <a:t>83.89%</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7541336"/>
                  </a:ext>
                </a:extLst>
              </a:tr>
              <a:tr h="429888">
                <a:tc>
                  <a:txBody>
                    <a:bodyPr/>
                    <a:lstStyle/>
                    <a:p>
                      <a:pPr algn="r" rtl="0" fontAlgn="base"/>
                      <a:r>
                        <a:rPr lang="en-US" sz="2000" b="0" i="0">
                          <a:solidFill>
                            <a:srgbClr val="000000"/>
                          </a:solidFill>
                          <a:effectLst/>
                          <a:latin typeface="Calibri" panose="020F0502020204030204" pitchFamily="34" charset="0"/>
                        </a:rPr>
                        <a:t>No</a:t>
                      </a:r>
                      <a:r>
                        <a:rPr lang="en-US" sz="2000" b="0" i="0">
                          <a:effectLst/>
                          <a:latin typeface="Calibri" panose="020F0502020204030204" pitchFamily="34" charset="0"/>
                        </a:rPr>
                        <a:t> </a:t>
                      </a:r>
                      <a:endParaRPr lang="en-US" sz="3600" b="0" i="0">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000" b="0" i="0" dirty="0">
                          <a:solidFill>
                            <a:srgbClr val="000000"/>
                          </a:solidFill>
                          <a:effectLst/>
                          <a:latin typeface="Calibri" panose="020F0502020204030204" pitchFamily="34" charset="0"/>
                        </a:rPr>
                        <a:t>51</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rtl="0" fontAlgn="base"/>
                      <a:r>
                        <a:rPr lang="en-US" sz="2000" b="0" i="0" dirty="0">
                          <a:solidFill>
                            <a:srgbClr val="000000"/>
                          </a:solidFill>
                          <a:effectLst/>
                          <a:latin typeface="Calibri" panose="020F0502020204030204" pitchFamily="34" charset="0"/>
                        </a:rPr>
                        <a:t>8.13%</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97310139"/>
                  </a:ext>
                </a:extLst>
              </a:tr>
              <a:tr h="429888">
                <a:tc>
                  <a:txBody>
                    <a:bodyPr/>
                    <a:lstStyle/>
                    <a:p>
                      <a:pPr algn="r" rtl="0" fontAlgn="base"/>
                      <a:r>
                        <a:rPr lang="en-US" sz="2000" b="0" i="0" dirty="0">
                          <a:solidFill>
                            <a:srgbClr val="000000"/>
                          </a:solidFill>
                          <a:effectLst/>
                          <a:latin typeface="Calibri" panose="020F0502020204030204" pitchFamily="34" charset="0"/>
                        </a:rPr>
                        <a:t>Not Sure</a:t>
                      </a:r>
                      <a:r>
                        <a:rPr lang="en-US" sz="2000" b="0" i="0" dirty="0">
                          <a:effectLst/>
                          <a:latin typeface="Calibri" panose="020F0502020204030204" pitchFamily="34" charset="0"/>
                        </a:rPr>
                        <a:t> </a:t>
                      </a:r>
                      <a:endParaRPr lang="en-US" sz="3600" b="0" i="0" dirty="0">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000" b="0" i="0">
                          <a:solidFill>
                            <a:srgbClr val="000000"/>
                          </a:solidFill>
                          <a:effectLst/>
                          <a:latin typeface="Calibri" panose="020F0502020204030204" pitchFamily="34" charset="0"/>
                        </a:rPr>
                        <a:t>44</a:t>
                      </a:r>
                      <a:r>
                        <a:rPr lang="en-US" sz="2000" b="0" i="0">
                          <a:effectLst/>
                          <a:latin typeface="Calibri" panose="020F0502020204030204" pitchFamily="34" charset="0"/>
                        </a:rPr>
                        <a:t> </a:t>
                      </a:r>
                      <a:endParaRPr lang="en-US" sz="3600" b="0" i="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rtl="0" fontAlgn="base"/>
                      <a:r>
                        <a:rPr lang="en-US" sz="2000" b="0" i="0" dirty="0">
                          <a:solidFill>
                            <a:srgbClr val="000000"/>
                          </a:solidFill>
                          <a:effectLst/>
                          <a:latin typeface="Calibri" panose="020F0502020204030204" pitchFamily="34" charset="0"/>
                        </a:rPr>
                        <a:t>7.02%</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81555154"/>
                  </a:ext>
                </a:extLst>
              </a:tr>
              <a:tr h="435901">
                <a:tc>
                  <a:txBody>
                    <a:bodyPr/>
                    <a:lstStyle/>
                    <a:p>
                      <a:pPr algn="r" rtl="0" fontAlgn="base"/>
                      <a:r>
                        <a:rPr lang="en-US" sz="2000" b="0" i="0" dirty="0">
                          <a:solidFill>
                            <a:srgbClr val="000000"/>
                          </a:solidFill>
                          <a:effectLst/>
                          <a:latin typeface="Calibri" panose="020F0502020204030204" pitchFamily="34" charset="0"/>
                        </a:rPr>
                        <a:t>No Response</a:t>
                      </a:r>
                      <a:r>
                        <a:rPr lang="en-US" sz="2000" b="0" i="0" dirty="0">
                          <a:effectLst/>
                          <a:latin typeface="Calibri" panose="020F0502020204030204" pitchFamily="34" charset="0"/>
                        </a:rPr>
                        <a:t> </a:t>
                      </a:r>
                      <a:endParaRPr lang="en-US" sz="3600" b="0" i="0" dirty="0">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000" b="0" i="0" dirty="0">
                          <a:solidFill>
                            <a:srgbClr val="000000"/>
                          </a:solidFill>
                          <a:effectLst/>
                          <a:latin typeface="Calibri" panose="020F0502020204030204" pitchFamily="34" charset="0"/>
                        </a:rPr>
                        <a:t>6</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rtl="0" fontAlgn="base"/>
                      <a:r>
                        <a:rPr lang="en-US" sz="2000" b="0" i="0" dirty="0">
                          <a:solidFill>
                            <a:srgbClr val="000000"/>
                          </a:solidFill>
                          <a:effectLst/>
                          <a:latin typeface="Calibri" panose="020F0502020204030204" pitchFamily="34" charset="0"/>
                        </a:rPr>
                        <a:t>0.96%</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84491916"/>
                  </a:ext>
                </a:extLst>
              </a:tr>
              <a:tr h="429888">
                <a:tc>
                  <a:txBody>
                    <a:bodyPr/>
                    <a:lstStyle/>
                    <a:p>
                      <a:pPr algn="r" rtl="0" fontAlgn="base"/>
                      <a:r>
                        <a:rPr lang="en-US" sz="2000" b="1" i="0">
                          <a:solidFill>
                            <a:srgbClr val="000000"/>
                          </a:solidFill>
                          <a:effectLst/>
                          <a:latin typeface="Calibri" panose="020F0502020204030204" pitchFamily="34" charset="0"/>
                        </a:rPr>
                        <a:t>Total</a:t>
                      </a:r>
                      <a:r>
                        <a:rPr lang="en-US" sz="2000" b="0" i="0">
                          <a:effectLst/>
                          <a:latin typeface="Calibri" panose="020F0502020204030204" pitchFamily="34" charset="0"/>
                        </a:rPr>
                        <a:t> </a:t>
                      </a:r>
                      <a:endParaRPr lang="en-US" sz="3600" b="0" i="0">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CC2E5"/>
                    </a:solidFill>
                  </a:tcPr>
                </a:tc>
                <a:tc>
                  <a:txBody>
                    <a:bodyPr/>
                    <a:lstStyle/>
                    <a:p>
                      <a:pPr algn="ctr" rtl="0" fontAlgn="base"/>
                      <a:r>
                        <a:rPr lang="en-US" sz="2000" b="1" i="0">
                          <a:solidFill>
                            <a:srgbClr val="000000"/>
                          </a:solidFill>
                          <a:effectLst/>
                          <a:latin typeface="Calibri" panose="020F0502020204030204" pitchFamily="34" charset="0"/>
                        </a:rPr>
                        <a:t>627</a:t>
                      </a:r>
                      <a:r>
                        <a:rPr lang="en-US" sz="2000" b="0" i="0">
                          <a:effectLst/>
                          <a:latin typeface="Calibri" panose="020F0502020204030204" pitchFamily="34" charset="0"/>
                        </a:rPr>
                        <a:t> </a:t>
                      </a:r>
                      <a:endParaRPr lang="en-US" sz="3600" b="0" i="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rtl="0" fontAlgn="base"/>
                      <a:r>
                        <a:rPr lang="en-US" sz="2000" b="1" i="0" dirty="0">
                          <a:solidFill>
                            <a:srgbClr val="000000"/>
                          </a:solidFill>
                          <a:effectLst/>
                          <a:latin typeface="Calibri" panose="020F0502020204030204" pitchFamily="34" charset="0"/>
                        </a:rPr>
                        <a:t>100.00%</a:t>
                      </a:r>
                      <a:r>
                        <a:rPr lang="en-US" sz="2000" b="0" i="0" dirty="0">
                          <a:effectLst/>
                          <a:latin typeface="Calibri" panose="020F0502020204030204" pitchFamily="34" charset="0"/>
                        </a:rPr>
                        <a:t> </a:t>
                      </a:r>
                      <a:endParaRPr lang="en-US" sz="3600" b="0" i="0" dirty="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668526452"/>
                  </a:ext>
                </a:extLst>
              </a:tr>
            </a:tbl>
          </a:graphicData>
        </a:graphic>
      </p:graphicFrame>
      <p:sp>
        <p:nvSpPr>
          <p:cNvPr id="4" name="Slide Number Placeholder 3">
            <a:extLst>
              <a:ext uri="{FF2B5EF4-FFF2-40B4-BE49-F238E27FC236}">
                <a16:creationId xmlns:a16="http://schemas.microsoft.com/office/drawing/2014/main" id="{BF7994AB-528C-41B2-86DE-8AB83C1B8437}"/>
              </a:ext>
            </a:extLst>
          </p:cNvPr>
          <p:cNvSpPr>
            <a:spLocks noGrp="1"/>
          </p:cNvSpPr>
          <p:nvPr>
            <p:ph type="sldNum" sz="quarter" idx="12"/>
          </p:nvPr>
        </p:nvSpPr>
        <p:spPr/>
        <p:txBody>
          <a:bodyPr/>
          <a:lstStyle/>
          <a:p>
            <a:fld id="{A88B48FB-E956-2048-9E74-C69E7CAA26CC}" type="slidenum">
              <a:rPr lang="en-US" smtClean="0"/>
              <a:t>11</a:t>
            </a:fld>
            <a:endParaRPr lang="en-US" dirty="0"/>
          </a:p>
        </p:txBody>
      </p:sp>
      <p:sp>
        <p:nvSpPr>
          <p:cNvPr id="17" name="TextBox 16">
            <a:extLst>
              <a:ext uri="{FF2B5EF4-FFF2-40B4-BE49-F238E27FC236}">
                <a16:creationId xmlns:a16="http://schemas.microsoft.com/office/drawing/2014/main" id="{AA0AA62E-4304-4767-84AD-61A166002536}"/>
              </a:ext>
            </a:extLst>
          </p:cNvPr>
          <p:cNvSpPr txBox="1"/>
          <p:nvPr/>
        </p:nvSpPr>
        <p:spPr>
          <a:xfrm>
            <a:off x="1376886" y="2177628"/>
            <a:ext cx="10115202" cy="400110"/>
          </a:xfrm>
          <a:prstGeom prst="rect">
            <a:avLst/>
          </a:prstGeom>
          <a:noFill/>
        </p:spPr>
        <p:txBody>
          <a:bodyPr wrap="square" rtlCol="0">
            <a:spAutoFit/>
          </a:bodyPr>
          <a:lstStyle/>
          <a:p>
            <a:r>
              <a:rPr lang="en-US" sz="2000" b="1" dirty="0"/>
              <a:t>Table 1. </a:t>
            </a:r>
            <a:r>
              <a:rPr lang="en-US" sz="2000" dirty="0"/>
              <a:t>First Time Participating in MHSA Community Program Planning Process (n=627) </a:t>
            </a:r>
            <a:endParaRPr lang="en-US" sz="2000" b="1" dirty="0"/>
          </a:p>
        </p:txBody>
      </p:sp>
      <p:pic>
        <p:nvPicPr>
          <p:cNvPr id="8" name="Picture 7">
            <a:extLst>
              <a:ext uri="{FF2B5EF4-FFF2-40B4-BE49-F238E27FC236}">
                <a16:creationId xmlns:a16="http://schemas.microsoft.com/office/drawing/2014/main" id="{70AB8C53-DFE5-4F68-8429-5A6A2FC72406}"/>
              </a:ext>
            </a:extLst>
          </p:cNvPr>
          <p:cNvPicPr>
            <a:picLocks noChangeAspect="1"/>
          </p:cNvPicPr>
          <p:nvPr/>
        </p:nvPicPr>
        <p:blipFill>
          <a:blip r:embed="rId3"/>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202035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D0E60F-57F4-497A-87B2-7BAE3F5400D1}"/>
              </a:ext>
            </a:extLst>
          </p:cNvPr>
          <p:cNvSpPr>
            <a:spLocks noGrp="1"/>
          </p:cNvSpPr>
          <p:nvPr>
            <p:ph type="title"/>
          </p:nvPr>
        </p:nvSpPr>
        <p:spPr>
          <a:xfrm>
            <a:off x="1097280" y="286603"/>
            <a:ext cx="10058400" cy="1450757"/>
          </a:xfrm>
        </p:spPr>
        <p:txBody>
          <a:bodyPr/>
          <a:lstStyle/>
          <a:p>
            <a:r>
              <a:rPr lang="en-US" dirty="0"/>
              <a:t>CPPP SURVEY HIGHLIGHTS: DEMOGRAPHICS</a:t>
            </a:r>
          </a:p>
        </p:txBody>
      </p:sp>
      <p:sp>
        <p:nvSpPr>
          <p:cNvPr id="4" name="Slide Number Placeholder 3">
            <a:extLst>
              <a:ext uri="{FF2B5EF4-FFF2-40B4-BE49-F238E27FC236}">
                <a16:creationId xmlns:a16="http://schemas.microsoft.com/office/drawing/2014/main" id="{BF7994AB-528C-41B2-86DE-8AB83C1B8437}"/>
              </a:ext>
            </a:extLst>
          </p:cNvPr>
          <p:cNvSpPr>
            <a:spLocks noGrp="1"/>
          </p:cNvSpPr>
          <p:nvPr>
            <p:ph type="sldNum" sz="quarter" idx="12"/>
          </p:nvPr>
        </p:nvSpPr>
        <p:spPr/>
        <p:txBody>
          <a:bodyPr/>
          <a:lstStyle/>
          <a:p>
            <a:fld id="{A88B48FB-E956-2048-9E74-C69E7CAA26CC}" type="slidenum">
              <a:rPr lang="en-US" smtClean="0"/>
              <a:t>12</a:t>
            </a:fld>
            <a:endParaRPr lang="en-US" dirty="0"/>
          </a:p>
        </p:txBody>
      </p:sp>
      <p:sp>
        <p:nvSpPr>
          <p:cNvPr id="15" name="TextBox 14">
            <a:extLst>
              <a:ext uri="{FF2B5EF4-FFF2-40B4-BE49-F238E27FC236}">
                <a16:creationId xmlns:a16="http://schemas.microsoft.com/office/drawing/2014/main" id="{BEA945A3-18DF-474D-8089-A0905207BE60}"/>
              </a:ext>
            </a:extLst>
          </p:cNvPr>
          <p:cNvSpPr txBox="1"/>
          <p:nvPr/>
        </p:nvSpPr>
        <p:spPr>
          <a:xfrm>
            <a:off x="1040909" y="2237955"/>
            <a:ext cx="4969193" cy="400110"/>
          </a:xfrm>
          <a:prstGeom prst="rect">
            <a:avLst/>
          </a:prstGeom>
          <a:noFill/>
        </p:spPr>
        <p:txBody>
          <a:bodyPr wrap="square" rtlCol="0">
            <a:spAutoFit/>
          </a:bodyPr>
          <a:lstStyle/>
          <a:p>
            <a:r>
              <a:rPr lang="en-US" sz="2000" b="1" dirty="0"/>
              <a:t>Figure 1. </a:t>
            </a:r>
            <a:r>
              <a:rPr lang="en-US" sz="2000" dirty="0"/>
              <a:t>Participant’s Ethnicity (n=553)</a:t>
            </a:r>
            <a:endParaRPr lang="en-US" sz="2000" b="1" dirty="0"/>
          </a:p>
        </p:txBody>
      </p:sp>
      <p:sp>
        <p:nvSpPr>
          <p:cNvPr id="17" name="TextBox 16">
            <a:extLst>
              <a:ext uri="{FF2B5EF4-FFF2-40B4-BE49-F238E27FC236}">
                <a16:creationId xmlns:a16="http://schemas.microsoft.com/office/drawing/2014/main" id="{AA0AA62E-4304-4767-84AD-61A166002536}"/>
              </a:ext>
            </a:extLst>
          </p:cNvPr>
          <p:cNvSpPr txBox="1"/>
          <p:nvPr/>
        </p:nvSpPr>
        <p:spPr>
          <a:xfrm>
            <a:off x="6018415" y="2222481"/>
            <a:ext cx="5255028" cy="400110"/>
          </a:xfrm>
          <a:prstGeom prst="rect">
            <a:avLst/>
          </a:prstGeom>
          <a:noFill/>
        </p:spPr>
        <p:txBody>
          <a:bodyPr wrap="square" rtlCol="0">
            <a:spAutoFit/>
          </a:bodyPr>
          <a:lstStyle/>
          <a:p>
            <a:r>
              <a:rPr lang="en-US" sz="2000" b="1" dirty="0"/>
              <a:t>Figure 2. </a:t>
            </a:r>
            <a:r>
              <a:rPr lang="en-US" sz="2000" dirty="0"/>
              <a:t>Participant’s Race (n=612) </a:t>
            </a:r>
            <a:endParaRPr lang="en-US" sz="2000" b="1" dirty="0"/>
          </a:p>
        </p:txBody>
      </p:sp>
      <p:pic>
        <p:nvPicPr>
          <p:cNvPr id="5" name="Picture 4">
            <a:extLst>
              <a:ext uri="{FF2B5EF4-FFF2-40B4-BE49-F238E27FC236}">
                <a16:creationId xmlns:a16="http://schemas.microsoft.com/office/drawing/2014/main" id="{B37E5FE4-E934-4EE2-9D10-06297D0A4E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4267" t="6128" r="24209" b="5384"/>
          <a:stretch/>
        </p:blipFill>
        <p:spPr>
          <a:xfrm>
            <a:off x="1040909" y="2591898"/>
            <a:ext cx="3280585" cy="3386408"/>
          </a:xfrm>
          <a:prstGeom prst="rect">
            <a:avLst/>
          </a:prstGeom>
        </p:spPr>
      </p:pic>
      <p:pic>
        <p:nvPicPr>
          <p:cNvPr id="2052" name="Picture 4">
            <a:extLst>
              <a:ext uri="{FF2B5EF4-FFF2-40B4-BE49-F238E27FC236}">
                <a16:creationId xmlns:a16="http://schemas.microsoft.com/office/drawing/2014/main" id="{EA104DE2-C2AA-496F-A009-496EEE9CDB7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0200" y="2573887"/>
            <a:ext cx="6257925" cy="27527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367E023-077E-469E-8652-021479739E42}"/>
              </a:ext>
            </a:extLst>
          </p:cNvPr>
          <p:cNvSpPr txBox="1"/>
          <p:nvPr/>
        </p:nvSpPr>
        <p:spPr>
          <a:xfrm>
            <a:off x="5410200" y="5326612"/>
            <a:ext cx="6019800" cy="261610"/>
          </a:xfrm>
          <a:prstGeom prst="rect">
            <a:avLst/>
          </a:prstGeom>
          <a:noFill/>
        </p:spPr>
        <p:txBody>
          <a:bodyPr wrap="square" rtlCol="0">
            <a:spAutoFit/>
          </a:bodyPr>
          <a:lstStyle/>
          <a:p>
            <a:r>
              <a:rPr lang="en-US" sz="1100" dirty="0"/>
              <a:t>*Participant’s allowed to choose more than one category so percent total is more than 100%. </a:t>
            </a:r>
            <a:endParaRPr lang="en-US" sz="1100" b="1" dirty="0"/>
          </a:p>
        </p:txBody>
      </p:sp>
      <p:pic>
        <p:nvPicPr>
          <p:cNvPr id="9" name="Picture 8">
            <a:extLst>
              <a:ext uri="{FF2B5EF4-FFF2-40B4-BE49-F238E27FC236}">
                <a16:creationId xmlns:a16="http://schemas.microsoft.com/office/drawing/2014/main" id="{81B71F21-F277-4497-8781-2C6F872A2B88}"/>
              </a:ext>
            </a:extLst>
          </p:cNvPr>
          <p:cNvPicPr>
            <a:picLocks noChangeAspect="1"/>
          </p:cNvPicPr>
          <p:nvPr/>
        </p:nvPicPr>
        <p:blipFill>
          <a:blip r:embed="rId7"/>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263127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531" y="602673"/>
            <a:ext cx="10058400" cy="1237397"/>
          </a:xfrm>
        </p:spPr>
        <p:txBody>
          <a:bodyPr>
            <a:normAutofit fontScale="90000"/>
          </a:bodyPr>
          <a:lstStyle/>
          <a:p>
            <a:r>
              <a:rPr lang="en-US" dirty="0"/>
              <a:t>CPPP SURVEY HIGHLIGHTS: CHILD/ TAY CONCERNS </a:t>
            </a:r>
            <a:endParaRPr dirty="0"/>
          </a:p>
        </p:txBody>
      </p:sp>
      <p:pic>
        <p:nvPicPr>
          <p:cNvPr id="5" name="Picture 4">
            <a:extLst>
              <a:ext uri="{FF2B5EF4-FFF2-40B4-BE49-F238E27FC236}">
                <a16:creationId xmlns:a16="http://schemas.microsoft.com/office/drawing/2014/main" id="{CC7DC4EB-9DF4-4575-A955-8BDB506FE2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36890" y="2286000"/>
            <a:ext cx="9952041" cy="3931920"/>
          </a:xfrm>
          <a:prstGeom prst="rect">
            <a:avLst/>
          </a:prstGeom>
        </p:spPr>
      </p:pic>
      <p:sp>
        <p:nvSpPr>
          <p:cNvPr id="6" name="TextBox 5">
            <a:extLst>
              <a:ext uri="{FF2B5EF4-FFF2-40B4-BE49-F238E27FC236}">
                <a16:creationId xmlns:a16="http://schemas.microsoft.com/office/drawing/2014/main" id="{6C22EB44-AA04-49A2-A9CB-D4A7A895B323}"/>
              </a:ext>
            </a:extLst>
          </p:cNvPr>
          <p:cNvSpPr txBox="1"/>
          <p:nvPr/>
        </p:nvSpPr>
        <p:spPr>
          <a:xfrm>
            <a:off x="1231348" y="1891432"/>
            <a:ext cx="8598452" cy="400110"/>
          </a:xfrm>
          <a:prstGeom prst="rect">
            <a:avLst/>
          </a:prstGeom>
          <a:noFill/>
        </p:spPr>
        <p:txBody>
          <a:bodyPr wrap="square" rtlCol="0">
            <a:spAutoFit/>
          </a:bodyPr>
          <a:lstStyle/>
          <a:p>
            <a:r>
              <a:rPr lang="en-US" sz="2000" b="1" dirty="0"/>
              <a:t>Figure 3. </a:t>
            </a:r>
            <a:r>
              <a:rPr lang="en-US" dirty="0"/>
              <a:t>Top Three Concerns Related to Children/Youth/Transitional Age Youth (n=627) </a:t>
            </a:r>
            <a:r>
              <a:rPr lang="en-US" sz="2000" dirty="0"/>
              <a:t> </a:t>
            </a:r>
            <a:endParaRPr lang="en-US" sz="2000" b="1" dirty="0"/>
          </a:p>
        </p:txBody>
      </p:sp>
      <p:pic>
        <p:nvPicPr>
          <p:cNvPr id="7" name="Picture 6">
            <a:extLst>
              <a:ext uri="{FF2B5EF4-FFF2-40B4-BE49-F238E27FC236}">
                <a16:creationId xmlns:a16="http://schemas.microsoft.com/office/drawing/2014/main" id="{EEB88146-28F8-4918-9B9C-0CE8E292596C}"/>
              </a:ext>
            </a:extLst>
          </p:cNvPr>
          <p:cNvPicPr>
            <a:picLocks noChangeAspect="1"/>
          </p:cNvPicPr>
          <p:nvPr/>
        </p:nvPicPr>
        <p:blipFill>
          <a:blip r:embed="rId5"/>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424702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105" y="532258"/>
            <a:ext cx="10058400" cy="1237397"/>
          </a:xfrm>
        </p:spPr>
        <p:txBody>
          <a:bodyPr>
            <a:normAutofit/>
          </a:bodyPr>
          <a:lstStyle/>
          <a:p>
            <a:r>
              <a:rPr lang="en-US" sz="4400" dirty="0"/>
              <a:t>CPPP SURVEY HIGHLIGHTS: ADULT/OLDER ADULT CONCERNS</a:t>
            </a:r>
            <a:endParaRPr sz="4400" dirty="0"/>
          </a:p>
        </p:txBody>
      </p:sp>
      <p:sp>
        <p:nvSpPr>
          <p:cNvPr id="6" name="TextBox 5">
            <a:extLst>
              <a:ext uri="{FF2B5EF4-FFF2-40B4-BE49-F238E27FC236}">
                <a16:creationId xmlns:a16="http://schemas.microsoft.com/office/drawing/2014/main" id="{6C22EB44-AA04-49A2-A9CB-D4A7A895B323}"/>
              </a:ext>
            </a:extLst>
          </p:cNvPr>
          <p:cNvSpPr txBox="1"/>
          <p:nvPr/>
        </p:nvSpPr>
        <p:spPr>
          <a:xfrm>
            <a:off x="1219200" y="1962090"/>
            <a:ext cx="8598452" cy="400110"/>
          </a:xfrm>
          <a:prstGeom prst="rect">
            <a:avLst/>
          </a:prstGeom>
          <a:noFill/>
        </p:spPr>
        <p:txBody>
          <a:bodyPr wrap="square" rtlCol="0">
            <a:spAutoFit/>
          </a:bodyPr>
          <a:lstStyle/>
          <a:p>
            <a:r>
              <a:rPr lang="en-US" sz="2000" b="1" dirty="0"/>
              <a:t>Figure 4. </a:t>
            </a:r>
            <a:r>
              <a:rPr lang="en-US" sz="2000" dirty="0"/>
              <a:t>Top Three </a:t>
            </a:r>
            <a:r>
              <a:rPr lang="en-US" dirty="0"/>
              <a:t>Concerns Related to Adult/Older Adult (n=627) </a:t>
            </a:r>
            <a:r>
              <a:rPr lang="en-US" sz="2000" dirty="0"/>
              <a:t> </a:t>
            </a:r>
            <a:endParaRPr lang="en-US" sz="2000" b="1" dirty="0"/>
          </a:p>
        </p:txBody>
      </p:sp>
      <p:pic>
        <p:nvPicPr>
          <p:cNvPr id="4" name="Picture 3">
            <a:extLst>
              <a:ext uri="{FF2B5EF4-FFF2-40B4-BE49-F238E27FC236}">
                <a16:creationId xmlns:a16="http://schemas.microsoft.com/office/drawing/2014/main" id="{01EA38E6-6909-469B-8F6A-9221B29510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8638" y="2346960"/>
            <a:ext cx="9715684" cy="3749040"/>
          </a:xfrm>
          <a:prstGeom prst="rect">
            <a:avLst/>
          </a:prstGeom>
        </p:spPr>
      </p:pic>
      <p:pic>
        <p:nvPicPr>
          <p:cNvPr id="5" name="Picture 4">
            <a:extLst>
              <a:ext uri="{FF2B5EF4-FFF2-40B4-BE49-F238E27FC236}">
                <a16:creationId xmlns:a16="http://schemas.microsoft.com/office/drawing/2014/main" id="{8AABAA80-CF09-48BB-B4B3-DC178AE73965}"/>
              </a:ext>
            </a:extLst>
          </p:cNvPr>
          <p:cNvPicPr>
            <a:picLocks noChangeAspect="1"/>
          </p:cNvPicPr>
          <p:nvPr/>
        </p:nvPicPr>
        <p:blipFill>
          <a:blip r:embed="rId5"/>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1542939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91403"/>
            <a:ext cx="10058400" cy="1237397"/>
          </a:xfrm>
        </p:spPr>
        <p:txBody>
          <a:bodyPr>
            <a:normAutofit fontScale="90000"/>
          </a:bodyPr>
          <a:lstStyle/>
          <a:p>
            <a:r>
              <a:rPr lang="en-US" dirty="0"/>
              <a:t>CPPP SURVEY HIGHLIGHTS: </a:t>
            </a:r>
            <a:br>
              <a:rPr lang="en-US" dirty="0"/>
            </a:br>
            <a:r>
              <a:rPr lang="en-US" dirty="0"/>
              <a:t>NOT ADEQUATELY SERVED BY SYSTEM</a:t>
            </a:r>
            <a:endParaRPr dirty="0"/>
          </a:p>
        </p:txBody>
      </p:sp>
      <p:sp>
        <p:nvSpPr>
          <p:cNvPr id="6" name="TextBox 5">
            <a:extLst>
              <a:ext uri="{FF2B5EF4-FFF2-40B4-BE49-F238E27FC236}">
                <a16:creationId xmlns:a16="http://schemas.microsoft.com/office/drawing/2014/main" id="{6C22EB44-AA04-49A2-A9CB-D4A7A895B323}"/>
              </a:ext>
            </a:extLst>
          </p:cNvPr>
          <p:cNvSpPr txBox="1"/>
          <p:nvPr/>
        </p:nvSpPr>
        <p:spPr>
          <a:xfrm>
            <a:off x="1943100" y="1933545"/>
            <a:ext cx="8305800" cy="400110"/>
          </a:xfrm>
          <a:prstGeom prst="rect">
            <a:avLst/>
          </a:prstGeom>
          <a:noFill/>
        </p:spPr>
        <p:txBody>
          <a:bodyPr wrap="square" rtlCol="0">
            <a:spAutoFit/>
          </a:bodyPr>
          <a:lstStyle/>
          <a:p>
            <a:r>
              <a:rPr lang="en-US" sz="2000" b="1" dirty="0"/>
              <a:t>Figure 5. </a:t>
            </a:r>
            <a:r>
              <a:rPr lang="en-US" dirty="0"/>
              <a:t>Populations or Groups not Adequately Served by System (n=591)  </a:t>
            </a:r>
            <a:r>
              <a:rPr lang="en-US" sz="2000" dirty="0"/>
              <a:t> </a:t>
            </a:r>
            <a:endParaRPr lang="en-US" sz="2000" b="1" dirty="0"/>
          </a:p>
        </p:txBody>
      </p:sp>
      <p:pic>
        <p:nvPicPr>
          <p:cNvPr id="5122" name="Picture 2">
            <a:extLst>
              <a:ext uri="{FF2B5EF4-FFF2-40B4-BE49-F238E27FC236}">
                <a16:creationId xmlns:a16="http://schemas.microsoft.com/office/drawing/2014/main" id="{5444FF1F-ABDF-45EB-898B-D6DC6CC76A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49646"/>
          <a:stretch/>
        </p:blipFill>
        <p:spPr bwMode="auto">
          <a:xfrm>
            <a:off x="533400" y="2438400"/>
            <a:ext cx="9262845" cy="2918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980CC0-9705-496A-AF76-609A1D049BC3}"/>
              </a:ext>
            </a:extLst>
          </p:cNvPr>
          <p:cNvPicPr>
            <a:picLocks noChangeAspect="1"/>
          </p:cNvPicPr>
          <p:nvPr/>
        </p:nvPicPr>
        <p:blipFill>
          <a:blip r:embed="rId5"/>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344479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93794"/>
            <a:ext cx="10363200" cy="1237397"/>
          </a:xfrm>
        </p:spPr>
        <p:txBody>
          <a:bodyPr>
            <a:normAutofit/>
          </a:bodyPr>
          <a:lstStyle/>
          <a:p>
            <a:r>
              <a:rPr lang="en-US" sz="4000" dirty="0"/>
              <a:t>CPPP SURVEY HIGHLIGHTS: BARRIERS TO SERVICES</a:t>
            </a:r>
            <a:endParaRPr sz="4000" dirty="0"/>
          </a:p>
        </p:txBody>
      </p:sp>
      <p:sp>
        <p:nvSpPr>
          <p:cNvPr id="6" name="TextBox 5">
            <a:extLst>
              <a:ext uri="{FF2B5EF4-FFF2-40B4-BE49-F238E27FC236}">
                <a16:creationId xmlns:a16="http://schemas.microsoft.com/office/drawing/2014/main" id="{6C22EB44-AA04-49A2-A9CB-D4A7A895B323}"/>
              </a:ext>
            </a:extLst>
          </p:cNvPr>
          <p:cNvSpPr txBox="1"/>
          <p:nvPr/>
        </p:nvSpPr>
        <p:spPr>
          <a:xfrm>
            <a:off x="2952750" y="1799664"/>
            <a:ext cx="6286500" cy="400110"/>
          </a:xfrm>
          <a:prstGeom prst="rect">
            <a:avLst/>
          </a:prstGeom>
          <a:noFill/>
        </p:spPr>
        <p:txBody>
          <a:bodyPr wrap="square" rtlCol="0">
            <a:spAutoFit/>
          </a:bodyPr>
          <a:lstStyle/>
          <a:p>
            <a:r>
              <a:rPr lang="en-US" sz="2000" b="1" dirty="0"/>
              <a:t>Figure 6. </a:t>
            </a:r>
            <a:r>
              <a:rPr lang="en-US" dirty="0"/>
              <a:t>Barriers to Accessing Mental Health Services (n= 627)  </a:t>
            </a:r>
            <a:endParaRPr lang="en-US" sz="2000" b="1" dirty="0"/>
          </a:p>
        </p:txBody>
      </p:sp>
      <p:pic>
        <p:nvPicPr>
          <p:cNvPr id="4" name="Picture 3">
            <a:extLst>
              <a:ext uri="{FF2B5EF4-FFF2-40B4-BE49-F238E27FC236}">
                <a16:creationId xmlns:a16="http://schemas.microsoft.com/office/drawing/2014/main" id="{F67CF844-6713-442D-9863-4B9326873DF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020" t="3581" r="931" b="35515"/>
          <a:stretch/>
        </p:blipFill>
        <p:spPr>
          <a:xfrm>
            <a:off x="2459751" y="2340437"/>
            <a:ext cx="7272498" cy="3733800"/>
          </a:xfrm>
          <a:prstGeom prst="rect">
            <a:avLst/>
          </a:prstGeom>
        </p:spPr>
      </p:pic>
      <p:pic>
        <p:nvPicPr>
          <p:cNvPr id="5" name="Picture 4">
            <a:extLst>
              <a:ext uri="{FF2B5EF4-FFF2-40B4-BE49-F238E27FC236}">
                <a16:creationId xmlns:a16="http://schemas.microsoft.com/office/drawing/2014/main" id="{6C8CE55F-B351-4344-8DB9-D8D3785BEF24}"/>
              </a:ext>
            </a:extLst>
          </p:cNvPr>
          <p:cNvPicPr>
            <a:picLocks noChangeAspect="1"/>
          </p:cNvPicPr>
          <p:nvPr/>
        </p:nvPicPr>
        <p:blipFill>
          <a:blip r:embed="rId5"/>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1077851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58746"/>
            <a:ext cx="10058400" cy="1237397"/>
          </a:xfrm>
        </p:spPr>
        <p:txBody>
          <a:bodyPr>
            <a:normAutofit/>
          </a:bodyPr>
          <a:lstStyle/>
          <a:p>
            <a:r>
              <a:rPr lang="en-US" sz="4000" dirty="0"/>
              <a:t>EFFECTIVE PROGRAMS FOR AFRICAN AMERICANS</a:t>
            </a:r>
            <a:endParaRPr sz="4000" dirty="0"/>
          </a:p>
        </p:txBody>
      </p:sp>
      <p:sp>
        <p:nvSpPr>
          <p:cNvPr id="3" name="Content Placeholder 2"/>
          <p:cNvSpPr>
            <a:spLocks noGrp="1"/>
          </p:cNvSpPr>
          <p:nvPr>
            <p:ph idx="1"/>
          </p:nvPr>
        </p:nvSpPr>
        <p:spPr>
          <a:xfrm>
            <a:off x="1295400" y="2191603"/>
            <a:ext cx="9829800" cy="3233058"/>
          </a:xfrm>
        </p:spPr>
        <p:txBody>
          <a:bodyPr>
            <a:normAutofit/>
          </a:bodyPr>
          <a:lstStyle/>
          <a:p>
            <a:pPr>
              <a:buFont typeface="Wingdings" panose="05000000000000000000" pitchFamily="2" charset="2"/>
              <a:buChar char="§"/>
            </a:pPr>
            <a:r>
              <a:rPr lang="en-US" dirty="0"/>
              <a:t> Peer coaching &amp; navigators</a:t>
            </a:r>
          </a:p>
          <a:p>
            <a:pPr>
              <a:buFont typeface="Wingdings" panose="05000000000000000000" pitchFamily="2" charset="2"/>
              <a:buChar char="§"/>
            </a:pPr>
            <a:r>
              <a:rPr lang="en-US" dirty="0"/>
              <a:t> Faith-based Community Outreach</a:t>
            </a:r>
          </a:p>
          <a:p>
            <a:pPr>
              <a:buFont typeface="Wingdings" panose="05000000000000000000" pitchFamily="2" charset="2"/>
              <a:buChar char="§"/>
            </a:pPr>
            <a:r>
              <a:rPr lang="en-US" dirty="0"/>
              <a:t> Life groups and community gatherings</a:t>
            </a:r>
          </a:p>
          <a:p>
            <a:pPr>
              <a:buFont typeface="Wingdings" panose="05000000000000000000" pitchFamily="2" charset="2"/>
              <a:buChar char="§"/>
            </a:pPr>
            <a:r>
              <a:rPr lang="en-US" dirty="0"/>
              <a:t> Beyond Emancipation</a:t>
            </a:r>
          </a:p>
          <a:p>
            <a:pPr>
              <a:buFont typeface="Wingdings" panose="05000000000000000000" pitchFamily="2" charset="2"/>
              <a:buChar char="§"/>
            </a:pPr>
            <a:r>
              <a:rPr lang="en-US" dirty="0"/>
              <a:t> Evidence-based curricula created by African American researchers and/or practitioners</a:t>
            </a:r>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lvl="1">
              <a:buFont typeface="Wingdings" panose="05000000000000000000" pitchFamily="2" charset="2"/>
              <a:buChar char="q"/>
            </a:pPr>
            <a:endParaRPr lang="en-US" sz="2000" b="1" dirty="0"/>
          </a:p>
        </p:txBody>
      </p:sp>
      <p:pic>
        <p:nvPicPr>
          <p:cNvPr id="4" name="Picture 3">
            <a:extLst>
              <a:ext uri="{FF2B5EF4-FFF2-40B4-BE49-F238E27FC236}">
                <a16:creationId xmlns:a16="http://schemas.microsoft.com/office/drawing/2014/main" id="{2B337995-A226-4CCA-B324-D0967DAA7D85}"/>
              </a:ext>
            </a:extLst>
          </p:cNvPr>
          <p:cNvPicPr>
            <a:picLocks noChangeAspect="1"/>
          </p:cNvPicPr>
          <p:nvPr/>
        </p:nvPicPr>
        <p:blipFill>
          <a:blip r:embed="rId3">
            <a:duotone>
              <a:prstClr val="black"/>
              <a:srgbClr val="D9C3A5">
                <a:tint val="50000"/>
                <a:satMod val="180000"/>
              </a:srgbClr>
            </a:duotone>
          </a:blip>
          <a:stretch>
            <a:fillRect/>
          </a:stretch>
        </p:blipFill>
        <p:spPr>
          <a:xfrm>
            <a:off x="12801600" y="2191603"/>
            <a:ext cx="4470455" cy="3447197"/>
          </a:xfrm>
          <a:prstGeom prst="rect">
            <a:avLst/>
          </a:prstGeom>
        </p:spPr>
      </p:pic>
      <p:pic>
        <p:nvPicPr>
          <p:cNvPr id="5" name="Picture 4">
            <a:extLst>
              <a:ext uri="{FF2B5EF4-FFF2-40B4-BE49-F238E27FC236}">
                <a16:creationId xmlns:a16="http://schemas.microsoft.com/office/drawing/2014/main" id="{8766F8F9-F314-451F-84E7-FE482B34DC18}"/>
              </a:ext>
            </a:extLst>
          </p:cNvPr>
          <p:cNvPicPr>
            <a:picLocks noChangeAspect="1"/>
          </p:cNvPicPr>
          <p:nvPr/>
        </p:nvPicPr>
        <p:blipFill>
          <a:blip r:embed="rId4"/>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2972275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58746"/>
            <a:ext cx="10058400" cy="1237397"/>
          </a:xfrm>
        </p:spPr>
        <p:txBody>
          <a:bodyPr>
            <a:normAutofit/>
          </a:bodyPr>
          <a:lstStyle/>
          <a:p>
            <a:r>
              <a:rPr lang="en-US" sz="4000" dirty="0"/>
              <a:t>CPPP SURVEY HIGHLIGHTS: INNOVATION THEMES</a:t>
            </a:r>
            <a:endParaRPr sz="4000" dirty="0"/>
          </a:p>
        </p:txBody>
      </p:sp>
      <p:sp>
        <p:nvSpPr>
          <p:cNvPr id="3" name="Content Placeholder 2"/>
          <p:cNvSpPr>
            <a:spLocks noGrp="1"/>
          </p:cNvSpPr>
          <p:nvPr>
            <p:ph idx="1"/>
          </p:nvPr>
        </p:nvSpPr>
        <p:spPr>
          <a:xfrm>
            <a:off x="1066800" y="1828800"/>
            <a:ext cx="10058400" cy="4470454"/>
          </a:xfrm>
        </p:spPr>
        <p:txBody>
          <a:bodyPr>
            <a:normAutofit/>
          </a:bodyPr>
          <a:lstStyle/>
          <a:p>
            <a:pPr>
              <a:buFont typeface="Wingdings" panose="05000000000000000000" pitchFamily="2" charset="2"/>
              <a:buChar char="§"/>
            </a:pPr>
            <a:r>
              <a:rPr lang="en-US" dirty="0"/>
              <a:t>  Community and Home-base Services </a:t>
            </a:r>
          </a:p>
          <a:p>
            <a:pPr>
              <a:buFont typeface="Wingdings" panose="05000000000000000000" pitchFamily="2" charset="2"/>
              <a:buChar char="§"/>
            </a:pPr>
            <a:r>
              <a:rPr lang="en-US" dirty="0"/>
              <a:t> Outreach to Educate about Services and Decrease Stigma </a:t>
            </a:r>
          </a:p>
          <a:p>
            <a:pPr>
              <a:buFont typeface="Wingdings" panose="05000000000000000000" pitchFamily="2" charset="2"/>
              <a:buChar char="§"/>
            </a:pPr>
            <a:r>
              <a:rPr lang="en-US" dirty="0"/>
              <a:t> School-based Services </a:t>
            </a:r>
          </a:p>
          <a:p>
            <a:pPr>
              <a:buFont typeface="Wingdings" panose="05000000000000000000" pitchFamily="2" charset="2"/>
              <a:buChar char="§"/>
            </a:pPr>
            <a:r>
              <a:rPr lang="en-US" dirty="0"/>
              <a:t> Increasing peers in the workforce </a:t>
            </a:r>
          </a:p>
          <a:p>
            <a:pPr>
              <a:buFont typeface="Wingdings" panose="05000000000000000000" pitchFamily="2" charset="2"/>
              <a:buChar char="§"/>
            </a:pPr>
            <a:r>
              <a:rPr lang="en-US" dirty="0"/>
              <a:t> Integrate Culture such as a rites of passage ceremony for youth </a:t>
            </a:r>
          </a:p>
          <a:p>
            <a:pPr>
              <a:buFont typeface="Wingdings" panose="05000000000000000000" pitchFamily="2" charset="2"/>
              <a:buChar char="§"/>
            </a:pPr>
            <a:r>
              <a:rPr lang="en-US" dirty="0"/>
              <a:t>Care Coordination/Provider Communication </a:t>
            </a:r>
          </a:p>
          <a:p>
            <a:pPr>
              <a:buFont typeface="Wingdings" panose="05000000000000000000" pitchFamily="2" charset="2"/>
              <a:buChar char="§"/>
            </a:pPr>
            <a:r>
              <a:rPr lang="en-US" dirty="0"/>
              <a:t> Telehealth – individual/groups such as creating digital villages or kinship networks on social                              		media platforms</a:t>
            </a:r>
          </a:p>
          <a:p>
            <a:pPr>
              <a:buFont typeface="Wingdings" panose="05000000000000000000" pitchFamily="2" charset="2"/>
              <a:buChar char="§"/>
            </a:pPr>
            <a:r>
              <a:rPr lang="en-US" dirty="0"/>
              <a:t>Creativity and recreation-based therapies </a:t>
            </a:r>
          </a:p>
          <a:p>
            <a:pPr>
              <a:buFont typeface="Wingdings" panose="05000000000000000000" pitchFamily="2" charset="2"/>
              <a:buChar char="§"/>
            </a:pPr>
            <a:r>
              <a:rPr lang="en-US" dirty="0"/>
              <a:t>Supporting Families </a:t>
            </a:r>
          </a:p>
          <a:p>
            <a:pPr>
              <a:buFont typeface="Wingdings" panose="05000000000000000000" pitchFamily="2" charset="2"/>
              <a:buChar char="q"/>
            </a:pPr>
            <a:endParaRPr lang="en-US"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a:buFont typeface="Wingdings" panose="05000000000000000000" pitchFamily="2" charset="2"/>
              <a:buChar char="q"/>
            </a:pPr>
            <a:endParaRPr lang="en-US" b="1" dirty="0"/>
          </a:p>
          <a:p>
            <a:pPr lvl="1">
              <a:buFont typeface="Wingdings" panose="05000000000000000000" pitchFamily="2" charset="2"/>
              <a:buChar char="q"/>
            </a:pPr>
            <a:endParaRPr lang="en-US" sz="3600" b="1" dirty="0"/>
          </a:p>
        </p:txBody>
      </p:sp>
      <p:pic>
        <p:nvPicPr>
          <p:cNvPr id="4" name="Picture 3">
            <a:extLst>
              <a:ext uri="{FF2B5EF4-FFF2-40B4-BE49-F238E27FC236}">
                <a16:creationId xmlns:a16="http://schemas.microsoft.com/office/drawing/2014/main" id="{2B337995-A226-4CCA-B324-D0967DAA7D85}"/>
              </a:ext>
            </a:extLst>
          </p:cNvPr>
          <p:cNvPicPr>
            <a:picLocks noChangeAspect="1"/>
          </p:cNvPicPr>
          <p:nvPr/>
        </p:nvPicPr>
        <p:blipFill>
          <a:blip r:embed="rId3">
            <a:duotone>
              <a:prstClr val="black"/>
              <a:srgbClr val="D9C3A5">
                <a:tint val="50000"/>
                <a:satMod val="180000"/>
              </a:srgbClr>
            </a:duotone>
          </a:blip>
          <a:stretch>
            <a:fillRect/>
          </a:stretch>
        </p:blipFill>
        <p:spPr>
          <a:xfrm>
            <a:off x="12801600" y="2191603"/>
            <a:ext cx="4470455" cy="3447197"/>
          </a:xfrm>
          <a:prstGeom prst="rect">
            <a:avLst/>
          </a:prstGeom>
        </p:spPr>
      </p:pic>
      <p:pic>
        <p:nvPicPr>
          <p:cNvPr id="5" name="Picture 4">
            <a:extLst>
              <a:ext uri="{FF2B5EF4-FFF2-40B4-BE49-F238E27FC236}">
                <a16:creationId xmlns:a16="http://schemas.microsoft.com/office/drawing/2014/main" id="{8766F8F9-F314-451F-84E7-FE482B34DC18}"/>
              </a:ext>
            </a:extLst>
          </p:cNvPr>
          <p:cNvPicPr>
            <a:picLocks noChangeAspect="1"/>
          </p:cNvPicPr>
          <p:nvPr/>
        </p:nvPicPr>
        <p:blipFill>
          <a:blip r:embed="rId4"/>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303046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A089C-8002-40BE-95CA-5DFE90553F74}"/>
              </a:ext>
            </a:extLst>
          </p:cNvPr>
          <p:cNvSpPr>
            <a:spLocks noGrp="1"/>
          </p:cNvSpPr>
          <p:nvPr>
            <p:ph type="title"/>
          </p:nvPr>
        </p:nvSpPr>
        <p:spPr>
          <a:xfrm>
            <a:off x="6813353" y="1766215"/>
            <a:ext cx="4038600" cy="2850716"/>
          </a:xfrm>
        </p:spPr>
        <p:txBody>
          <a:bodyPr>
            <a:normAutofit/>
          </a:bodyPr>
          <a:lstStyle/>
          <a:p>
            <a:r>
              <a:rPr lang="en-US" dirty="0">
                <a:solidFill>
                  <a:schemeClr val="tx1"/>
                </a:solidFill>
              </a:rPr>
              <a:t>… HOW TO HELP SPREAD THE WORD</a:t>
            </a:r>
          </a:p>
        </p:txBody>
      </p:sp>
      <p:graphicFrame>
        <p:nvGraphicFramePr>
          <p:cNvPr id="8" name="Content Placeholder 5">
            <a:extLst>
              <a:ext uri="{FF2B5EF4-FFF2-40B4-BE49-F238E27FC236}">
                <a16:creationId xmlns:a16="http://schemas.microsoft.com/office/drawing/2014/main" id="{E995AF20-B57F-4528-8AC5-E66EC2D38DF7}"/>
              </a:ext>
            </a:extLst>
          </p:cNvPr>
          <p:cNvGraphicFramePr>
            <a:graphicFrameLocks noGrp="1"/>
          </p:cNvGraphicFramePr>
          <p:nvPr>
            <p:ph idx="1"/>
            <p:extLst>
              <p:ext uri="{D42A27DB-BD31-4B8C-83A1-F6EECF244321}">
                <p14:modId xmlns:p14="http://schemas.microsoft.com/office/powerpoint/2010/main" val="806307886"/>
              </p:ext>
            </p:extLst>
          </p:nvPr>
        </p:nvGraphicFramePr>
        <p:xfrm>
          <a:off x="405063" y="127698"/>
          <a:ext cx="5715000"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C7DC7D4-1DD6-4931-9D43-89FFD8B44616}"/>
              </a:ext>
            </a:extLst>
          </p:cNvPr>
          <p:cNvSpPr>
            <a:spLocks noGrp="1"/>
          </p:cNvSpPr>
          <p:nvPr>
            <p:ph type="sldNum" sz="quarter" idx="12"/>
          </p:nvPr>
        </p:nvSpPr>
        <p:spPr>
          <a:xfrm>
            <a:off x="10726220" y="6356350"/>
            <a:ext cx="627580" cy="365125"/>
          </a:xfrm>
        </p:spPr>
        <p:txBody>
          <a:bodyPr>
            <a:normAutofit/>
          </a:bodyPr>
          <a:lstStyle/>
          <a:p>
            <a:pPr>
              <a:spcAft>
                <a:spcPts val="600"/>
              </a:spcAft>
            </a:pPr>
            <a:fld id="{898DB63C-F09B-43F5-8151-146431333E14}" type="slidenum">
              <a:rPr lang="en-US">
                <a:solidFill>
                  <a:prstClr val="black">
                    <a:tint val="75000"/>
                  </a:prstClr>
                </a:solidFill>
              </a:rPr>
              <a:pPr>
                <a:spcAft>
                  <a:spcPts val="600"/>
                </a:spcAft>
              </a:pPr>
              <a:t>19</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FB1B93AD-7F51-483A-B6A6-6C22210931EE}"/>
              </a:ext>
            </a:extLst>
          </p:cNvPr>
          <p:cNvPicPr>
            <a:picLocks noChangeAspect="1"/>
          </p:cNvPicPr>
          <p:nvPr/>
        </p:nvPicPr>
        <p:blipFill>
          <a:blip r:embed="rId8"/>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174040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865707"/>
            <a:ext cx="10526683" cy="3806170"/>
          </a:xfrm>
        </p:spPr>
        <p:txBody>
          <a:bodyPr vert="horz" wrap="square" lIns="108000" tIns="45720" rIns="91440" bIns="45720" rtlCol="0" anchor="t">
            <a:spAutoFit/>
          </a:bodyPr>
          <a:lstStyle/>
          <a:p>
            <a:pPr marL="0" indent="0">
              <a:lnSpc>
                <a:spcPct val="100000"/>
              </a:lnSpc>
              <a:spcBef>
                <a:spcPts val="600"/>
              </a:spcBef>
              <a:buNone/>
            </a:pPr>
            <a:r>
              <a:rPr lang="en-US" b="1" dirty="0">
                <a:solidFill>
                  <a:schemeClr val="tx1"/>
                </a:solidFill>
                <a:latin typeface="Calibri" panose="020F0502020204030204" pitchFamily="34" charset="0"/>
                <a:cs typeface="Calibri" panose="020F0502020204030204" pitchFamily="34" charset="0"/>
              </a:rPr>
              <a:t>The Mental Health Services Act (MHSA) emphasizes Transformation of the Mental Health System and Improving the Quality Of Life for people living with mental illness and those at-risk for mental illness and/or mental health challenges. </a:t>
            </a:r>
          </a:p>
          <a:p>
            <a:pPr marL="690563" indent="-287338" algn="ctr">
              <a:lnSpc>
                <a:spcPct val="100000"/>
              </a:lnSpc>
              <a:spcBef>
                <a:spcPts val="600"/>
              </a:spcBef>
              <a:buNone/>
            </a:pPr>
            <a:endParaRPr lang="en-US" dirty="0">
              <a:solidFill>
                <a:schemeClr val="tx1"/>
              </a:solidFill>
              <a:latin typeface="Calibri" panose="020F0502020204030204" pitchFamily="34" charset="0"/>
              <a:cs typeface="Calibri" panose="020F0502020204030204" pitchFamily="34" charset="0"/>
            </a:endParaRPr>
          </a:p>
          <a:p>
            <a:pPr marL="746125" indent="-3429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In 2004, California voters passed Proposition 63, known as the Mental Health Services Act</a:t>
            </a:r>
          </a:p>
          <a:p>
            <a:pPr marL="746125" indent="-3429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Funded by 1% tax on any personal incomes over $1 million.</a:t>
            </a:r>
          </a:p>
          <a:p>
            <a:pPr marL="746125" indent="-3429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In Alameda County, the Alameda County Behavioral Health (ACBH) Department operates and/or administers services programs, projects, and initiatives developed and contracted through MHSA funding.</a:t>
            </a:r>
          </a:p>
          <a:p>
            <a:pPr marL="690563" indent="-287338"/>
            <a:endParaRPr lang="en-US" dirty="0">
              <a:solidFill>
                <a:schemeClr val="tx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6E9F442E-095D-414B-A3C1-4D7C903EC540}" type="slidenum">
              <a:rPr lang="uk-UA" smtClean="0"/>
              <a:pPr/>
              <a:t>2</a:t>
            </a:fld>
            <a:endParaRPr lang="uk-UA" dirty="0"/>
          </a:p>
        </p:txBody>
      </p:sp>
      <p:sp>
        <p:nvSpPr>
          <p:cNvPr id="4" name="Title 3"/>
          <p:cNvSpPr>
            <a:spLocks noGrp="1"/>
          </p:cNvSpPr>
          <p:nvPr>
            <p:ph type="title"/>
          </p:nvPr>
        </p:nvSpPr>
        <p:spPr>
          <a:xfrm>
            <a:off x="1066800" y="718765"/>
            <a:ext cx="10145683" cy="864778"/>
          </a:xfrm>
        </p:spPr>
        <p:txBody>
          <a:bodyPr>
            <a:noAutofit/>
          </a:bodyPr>
          <a:lstStyle/>
          <a:p>
            <a:r>
              <a:rPr lang="en-US" dirty="0"/>
              <a:t>MENTAL HEALTH SERVICES ACT (MHSA)</a:t>
            </a:r>
          </a:p>
        </p:txBody>
      </p:sp>
      <p:pic>
        <p:nvPicPr>
          <p:cNvPr id="6" name="Picture 5">
            <a:extLst>
              <a:ext uri="{FF2B5EF4-FFF2-40B4-BE49-F238E27FC236}">
                <a16:creationId xmlns:a16="http://schemas.microsoft.com/office/drawing/2014/main" id="{A23E7F7D-35EA-4ADC-BB51-2B02BDF17B06}"/>
              </a:ext>
            </a:extLst>
          </p:cNvPr>
          <p:cNvPicPr>
            <a:picLocks noChangeAspect="1"/>
          </p:cNvPicPr>
          <p:nvPr/>
        </p:nvPicPr>
        <p:blipFill>
          <a:blip r:embed="rId3"/>
          <a:stretch>
            <a:fillRect/>
          </a:stretch>
        </p:blipFill>
        <p:spPr>
          <a:xfrm>
            <a:off x="10796362" y="5054033"/>
            <a:ext cx="1277436" cy="1144370"/>
          </a:xfrm>
          <a:prstGeom prst="rect">
            <a:avLst/>
          </a:prstGeom>
        </p:spPr>
      </p:pic>
    </p:spTree>
    <p:extLst>
      <p:ext uri="{BB962C8B-B14F-4D97-AF65-F5344CB8AC3E}">
        <p14:creationId xmlns:p14="http://schemas.microsoft.com/office/powerpoint/2010/main" val="723697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9F442E-095D-414B-A3C1-4D7C903EC540}" type="slidenum">
              <a:rPr lang="uk-UA" smtClean="0"/>
              <a:pPr/>
              <a:t>20</a:t>
            </a:fld>
            <a:endParaRPr lang="uk-UA" dirty="0"/>
          </a:p>
        </p:txBody>
      </p:sp>
      <p:sp>
        <p:nvSpPr>
          <p:cNvPr id="4" name="Title 3"/>
          <p:cNvSpPr>
            <a:spLocks noGrp="1"/>
          </p:cNvSpPr>
          <p:nvPr>
            <p:ph type="title"/>
          </p:nvPr>
        </p:nvSpPr>
        <p:spPr>
          <a:xfrm>
            <a:off x="1219200" y="569124"/>
            <a:ext cx="9993284" cy="1252503"/>
          </a:xfrm>
        </p:spPr>
        <p:txBody>
          <a:bodyPr>
            <a:noAutofit/>
          </a:bodyPr>
          <a:lstStyle/>
          <a:p>
            <a:r>
              <a:rPr lang="en-US" dirty="0"/>
              <a:t>MHSA CONTACT INFORMATION</a:t>
            </a:r>
          </a:p>
        </p:txBody>
      </p:sp>
      <p:pic>
        <p:nvPicPr>
          <p:cNvPr id="10" name="Picture 9"/>
          <p:cNvPicPr>
            <a:picLocks noChangeAspect="1"/>
          </p:cNvPicPr>
          <p:nvPr/>
        </p:nvPicPr>
        <p:blipFill>
          <a:blip r:embed="rId3"/>
          <a:stretch>
            <a:fillRect/>
          </a:stretch>
        </p:blipFill>
        <p:spPr>
          <a:xfrm>
            <a:off x="10851953" y="5036373"/>
            <a:ext cx="1280271" cy="1146147"/>
          </a:xfrm>
          <a:prstGeom prst="rect">
            <a:avLst/>
          </a:prstGeom>
        </p:spPr>
      </p:pic>
      <p:sp>
        <p:nvSpPr>
          <p:cNvPr id="7" name="Content Placeholder 1">
            <a:extLst>
              <a:ext uri="{FF2B5EF4-FFF2-40B4-BE49-F238E27FC236}">
                <a16:creationId xmlns:a16="http://schemas.microsoft.com/office/drawing/2014/main" id="{D885DCEA-F34F-4CE2-BA4B-1E06548F9622}"/>
              </a:ext>
            </a:extLst>
          </p:cNvPr>
          <p:cNvSpPr>
            <a:spLocks noGrp="1"/>
          </p:cNvSpPr>
          <p:nvPr>
            <p:ph idx="1"/>
          </p:nvPr>
        </p:nvSpPr>
        <p:spPr>
          <a:xfrm>
            <a:off x="914400" y="2415447"/>
            <a:ext cx="6099953" cy="1833066"/>
          </a:xfrm>
        </p:spPr>
        <p:txBody>
          <a:bodyPr>
            <a:normAutofit/>
          </a:bodyPr>
          <a:lstStyle/>
          <a:p>
            <a:pPr marL="457200" lvl="1" indent="-457200" fontAlgn="base">
              <a:lnSpc>
                <a:spcPct val="80000"/>
              </a:lnSpc>
              <a:spcBef>
                <a:spcPct val="30000"/>
              </a:spcBef>
              <a:spcAft>
                <a:spcPct val="0"/>
              </a:spcAft>
              <a:buClr>
                <a:srgbClr val="0C2C9B"/>
              </a:buClr>
              <a:buFont typeface="Wingdings" panose="05000000000000000000" pitchFamily="2" charset="2"/>
              <a:buChar char="§"/>
            </a:pPr>
            <a:r>
              <a:rPr lang="en-US" sz="2000" i="0" dirty="0">
                <a:solidFill>
                  <a:srgbClr val="1C1C1C"/>
                </a:solidFill>
                <a:ea typeface="+mn-ea"/>
                <a:cs typeface="+mn-cs"/>
              </a:rPr>
              <a:t>MHSA Website: </a:t>
            </a:r>
            <a:r>
              <a:rPr lang="en-US" sz="2000" i="0" dirty="0">
                <a:hlinkClick r:id="rId4"/>
              </a:rPr>
              <a:t>www.ACMHSA.org</a:t>
            </a:r>
            <a:endParaRPr lang="en-US" sz="2000" i="0" dirty="0">
              <a:solidFill>
                <a:srgbClr val="1C1C1C"/>
              </a:solidFill>
              <a:ea typeface="+mn-ea"/>
              <a:cs typeface="+mn-cs"/>
            </a:endParaRPr>
          </a:p>
          <a:p>
            <a:pPr marL="457200" lvl="1" indent="-457200" fontAlgn="base">
              <a:lnSpc>
                <a:spcPct val="80000"/>
              </a:lnSpc>
              <a:spcBef>
                <a:spcPct val="30000"/>
              </a:spcBef>
              <a:spcAft>
                <a:spcPct val="0"/>
              </a:spcAft>
              <a:buClr>
                <a:srgbClr val="0C2C9B"/>
              </a:buClr>
              <a:buFont typeface="Wingdings" panose="05000000000000000000" pitchFamily="2" charset="2"/>
              <a:buChar char="§"/>
            </a:pPr>
            <a:r>
              <a:rPr lang="en-US" sz="2000" i="0" dirty="0">
                <a:solidFill>
                  <a:srgbClr val="1C1C1C"/>
                </a:solidFill>
                <a:ea typeface="+mn-ea"/>
                <a:cs typeface="+mn-cs"/>
              </a:rPr>
              <a:t>MHSA Email: </a:t>
            </a:r>
            <a:r>
              <a:rPr lang="en-US" sz="2000" i="0" dirty="0">
                <a:hlinkClick r:id="rId5"/>
              </a:rPr>
              <a:t>MHSA@acgov.org</a:t>
            </a:r>
            <a:endParaRPr lang="en-US" sz="2000" i="0" dirty="0"/>
          </a:p>
          <a:p>
            <a:pPr marL="457200" lvl="1" indent="-457200" fontAlgn="base">
              <a:lnSpc>
                <a:spcPct val="80000"/>
              </a:lnSpc>
              <a:spcBef>
                <a:spcPct val="30000"/>
              </a:spcBef>
              <a:spcAft>
                <a:spcPct val="0"/>
              </a:spcAft>
              <a:buClr>
                <a:srgbClr val="0C2C9B"/>
              </a:buClr>
              <a:buFont typeface="Wingdings" panose="05000000000000000000" pitchFamily="2" charset="2"/>
              <a:buChar char="§"/>
            </a:pPr>
            <a:r>
              <a:rPr lang="en-US" sz="2000" i="0" dirty="0">
                <a:solidFill>
                  <a:srgbClr val="1C1C1C"/>
                </a:solidFill>
                <a:ea typeface="+mn-ea"/>
                <a:cs typeface="+mn-cs"/>
              </a:rPr>
              <a:t>ACBH Tel Main Line:  (510) 567-8100 </a:t>
            </a:r>
          </a:p>
          <a:p>
            <a:pPr marL="457200" lvl="1" indent="-457200" algn="ctr" fontAlgn="base">
              <a:lnSpc>
                <a:spcPct val="80000"/>
              </a:lnSpc>
              <a:spcBef>
                <a:spcPct val="30000"/>
              </a:spcBef>
              <a:spcAft>
                <a:spcPct val="0"/>
              </a:spcAft>
              <a:buClr>
                <a:srgbClr val="0C2C9B"/>
              </a:buClr>
              <a:buFont typeface="Wingdings" panose="05000000000000000000" pitchFamily="2" charset="2"/>
              <a:buChar char="§"/>
            </a:pPr>
            <a:endParaRPr lang="en-US" sz="2000" i="0" dirty="0">
              <a:solidFill>
                <a:srgbClr val="1C1C1C"/>
              </a:solidFill>
              <a:ea typeface="+mn-ea"/>
              <a:cs typeface="+mn-cs"/>
            </a:endParaRPr>
          </a:p>
        </p:txBody>
      </p:sp>
      <p:pic>
        <p:nvPicPr>
          <p:cNvPr id="2" name="Picture 1">
            <a:extLst>
              <a:ext uri="{FF2B5EF4-FFF2-40B4-BE49-F238E27FC236}">
                <a16:creationId xmlns:a16="http://schemas.microsoft.com/office/drawing/2014/main" id="{C835BDC1-48EF-402F-9A25-E535336304F2}"/>
              </a:ext>
            </a:extLst>
          </p:cNvPr>
          <p:cNvPicPr>
            <a:picLocks noChangeAspect="1"/>
          </p:cNvPicPr>
          <p:nvPr/>
        </p:nvPicPr>
        <p:blipFill>
          <a:blip r:embed="rId6"/>
          <a:stretch>
            <a:fillRect/>
          </a:stretch>
        </p:blipFill>
        <p:spPr>
          <a:xfrm>
            <a:off x="13106400" y="2638673"/>
            <a:ext cx="4663844" cy="2950720"/>
          </a:xfrm>
          <a:prstGeom prst="rect">
            <a:avLst/>
          </a:prstGeom>
        </p:spPr>
      </p:pic>
    </p:spTree>
    <p:extLst>
      <p:ext uri="{BB962C8B-B14F-4D97-AF65-F5344CB8AC3E}">
        <p14:creationId xmlns:p14="http://schemas.microsoft.com/office/powerpoint/2010/main" val="1782959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0231" y="1861417"/>
            <a:ext cx="11443447" cy="2891561"/>
          </a:xfrm>
        </p:spPr>
        <p:txBody>
          <a:bodyPr vert="horz" lIns="108000" tIns="45720" rIns="91440" bIns="45720" rtlCol="0" anchor="t">
            <a:spAutoFit/>
          </a:bodyPr>
          <a:lstStyle/>
          <a:p>
            <a:pPr marL="746125" indent="-342900">
              <a:lnSpc>
                <a:spcPct val="150000"/>
              </a:lnSpc>
              <a:buFont typeface="Wingdings" panose="05000000000000000000" pitchFamily="2" charset="2"/>
              <a:buChar char="§"/>
            </a:pPr>
            <a:r>
              <a:rPr lang="en-US" dirty="0"/>
              <a:t>Individuals with serious mental illness (SMI) and/ or severe emotional disorder (SED)</a:t>
            </a:r>
          </a:p>
          <a:p>
            <a:pPr marL="746125" indent="-342900">
              <a:lnSpc>
                <a:spcPct val="150000"/>
              </a:lnSpc>
              <a:buFont typeface="Wingdings" panose="05000000000000000000" pitchFamily="2" charset="2"/>
              <a:buChar char="§"/>
            </a:pPr>
            <a:r>
              <a:rPr lang="en-US" dirty="0"/>
              <a:t>Individuals not served /underserved by current mental health system </a:t>
            </a:r>
          </a:p>
          <a:p>
            <a:pPr marL="746125" indent="-342900">
              <a:lnSpc>
                <a:spcPct val="150000"/>
              </a:lnSpc>
              <a:buFont typeface="Wingdings" panose="05000000000000000000" pitchFamily="2" charset="2"/>
              <a:buChar char="§"/>
            </a:pPr>
            <a:r>
              <a:rPr lang="en-US" dirty="0"/>
              <a:t>Voluntary services </a:t>
            </a:r>
          </a:p>
          <a:p>
            <a:pPr marL="403225" indent="0">
              <a:lnSpc>
                <a:spcPct val="150000"/>
              </a:lnSpc>
              <a:buNone/>
            </a:pPr>
            <a:r>
              <a:rPr lang="en-US" dirty="0"/>
              <a:t>**Non-supplantation: MHSA may not replace existing program funding or use for non-mental health programs. </a:t>
            </a:r>
          </a:p>
        </p:txBody>
      </p:sp>
      <p:sp>
        <p:nvSpPr>
          <p:cNvPr id="3" name="Slide Number Placeholder 2"/>
          <p:cNvSpPr>
            <a:spLocks noGrp="1"/>
          </p:cNvSpPr>
          <p:nvPr>
            <p:ph type="sldNum" sz="quarter" idx="12"/>
          </p:nvPr>
        </p:nvSpPr>
        <p:spPr/>
        <p:txBody>
          <a:bodyPr/>
          <a:lstStyle/>
          <a:p>
            <a:fld id="{6E9F442E-095D-414B-A3C1-4D7C903EC540}" type="slidenum">
              <a:rPr lang="uk-UA" smtClean="0"/>
              <a:pPr/>
              <a:t>3</a:t>
            </a:fld>
            <a:endParaRPr lang="uk-UA" dirty="0"/>
          </a:p>
        </p:txBody>
      </p:sp>
      <p:sp>
        <p:nvSpPr>
          <p:cNvPr id="4" name="Title 3"/>
          <p:cNvSpPr>
            <a:spLocks noGrp="1"/>
          </p:cNvSpPr>
          <p:nvPr>
            <p:ph type="title"/>
          </p:nvPr>
        </p:nvSpPr>
        <p:spPr>
          <a:xfrm>
            <a:off x="972914" y="862679"/>
            <a:ext cx="10239569" cy="864778"/>
          </a:xfrm>
        </p:spPr>
        <p:txBody>
          <a:bodyPr>
            <a:noAutofit/>
          </a:bodyPr>
          <a:lstStyle/>
          <a:p>
            <a:r>
              <a:rPr lang="en-US" dirty="0"/>
              <a:t>MHSA: WHO DOES IT SERVE?</a:t>
            </a:r>
          </a:p>
        </p:txBody>
      </p:sp>
      <p:pic>
        <p:nvPicPr>
          <p:cNvPr id="6" name="Picture 5"/>
          <p:cNvPicPr>
            <a:picLocks noChangeAspect="1"/>
          </p:cNvPicPr>
          <p:nvPr/>
        </p:nvPicPr>
        <p:blipFill>
          <a:blip r:embed="rId3"/>
          <a:stretch>
            <a:fillRect/>
          </a:stretch>
        </p:blipFill>
        <p:spPr>
          <a:xfrm>
            <a:off x="10866720" y="5047494"/>
            <a:ext cx="1277436" cy="1144370"/>
          </a:xfrm>
          <a:prstGeom prst="rect">
            <a:avLst/>
          </a:prstGeom>
        </p:spPr>
      </p:pic>
    </p:spTree>
    <p:extLst>
      <p:ext uri="{BB962C8B-B14F-4D97-AF65-F5344CB8AC3E}">
        <p14:creationId xmlns:p14="http://schemas.microsoft.com/office/powerpoint/2010/main" val="17045739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9F442E-095D-414B-A3C1-4D7C903EC540}" type="slidenum">
              <a:rPr lang="uk-UA" smtClean="0"/>
              <a:pPr/>
              <a:t>4</a:t>
            </a:fld>
            <a:endParaRPr lang="uk-UA" dirty="0"/>
          </a:p>
        </p:txBody>
      </p:sp>
      <p:sp>
        <p:nvSpPr>
          <p:cNvPr id="4" name="Title 3"/>
          <p:cNvSpPr>
            <a:spLocks noGrp="1"/>
          </p:cNvSpPr>
          <p:nvPr>
            <p:ph type="title"/>
          </p:nvPr>
        </p:nvSpPr>
        <p:spPr>
          <a:xfrm>
            <a:off x="1222262" y="730348"/>
            <a:ext cx="9982200" cy="926476"/>
          </a:xfrm>
        </p:spPr>
        <p:txBody>
          <a:bodyPr>
            <a:noAutofit/>
          </a:bodyPr>
          <a:lstStyle/>
          <a:p>
            <a:r>
              <a:rPr lang="en-US" sz="4500" dirty="0"/>
              <a:t>MHSA FIVE PLAN COMPONENTS: AFRICAN AMERICAN FOCUSED PROGRAMS</a:t>
            </a:r>
          </a:p>
        </p:txBody>
      </p:sp>
      <p:graphicFrame>
        <p:nvGraphicFramePr>
          <p:cNvPr id="9" name="Content Placeholder 7"/>
          <p:cNvGraphicFramePr>
            <a:graphicFrameLocks/>
          </p:cNvGraphicFramePr>
          <p:nvPr>
            <p:extLst>
              <p:ext uri="{D42A27DB-BD31-4B8C-83A1-F6EECF244321}">
                <p14:modId xmlns:p14="http://schemas.microsoft.com/office/powerpoint/2010/main" val="3743225294"/>
              </p:ext>
            </p:extLst>
          </p:nvPr>
        </p:nvGraphicFramePr>
        <p:xfrm>
          <a:off x="764012" y="2164827"/>
          <a:ext cx="10529504" cy="2791654"/>
        </p:xfrm>
        <a:graphic>
          <a:graphicData uri="http://schemas.openxmlformats.org/drawingml/2006/table">
            <a:tbl>
              <a:tblPr firstRow="1" bandRow="1">
                <a:tableStyleId>{93296810-A885-4BE3-A3E7-6D5BEEA58F35}</a:tableStyleId>
              </a:tblPr>
              <a:tblGrid>
                <a:gridCol w="1614102">
                  <a:extLst>
                    <a:ext uri="{9D8B030D-6E8A-4147-A177-3AD203B41FA5}">
                      <a16:colId xmlns:a16="http://schemas.microsoft.com/office/drawing/2014/main" val="20001"/>
                    </a:ext>
                  </a:extLst>
                </a:gridCol>
                <a:gridCol w="2221992">
                  <a:extLst>
                    <a:ext uri="{9D8B030D-6E8A-4147-A177-3AD203B41FA5}">
                      <a16:colId xmlns:a16="http://schemas.microsoft.com/office/drawing/2014/main" val="20002"/>
                    </a:ext>
                  </a:extLst>
                </a:gridCol>
                <a:gridCol w="1974610">
                  <a:extLst>
                    <a:ext uri="{9D8B030D-6E8A-4147-A177-3AD203B41FA5}">
                      <a16:colId xmlns:a16="http://schemas.microsoft.com/office/drawing/2014/main" val="20003"/>
                    </a:ext>
                  </a:extLst>
                </a:gridCol>
                <a:gridCol w="2359400">
                  <a:extLst>
                    <a:ext uri="{9D8B030D-6E8A-4147-A177-3AD203B41FA5}">
                      <a16:colId xmlns:a16="http://schemas.microsoft.com/office/drawing/2014/main" val="20004"/>
                    </a:ext>
                  </a:extLst>
                </a:gridCol>
                <a:gridCol w="2359400">
                  <a:extLst>
                    <a:ext uri="{9D8B030D-6E8A-4147-A177-3AD203B41FA5}">
                      <a16:colId xmlns:a16="http://schemas.microsoft.com/office/drawing/2014/main" val="20005"/>
                    </a:ext>
                  </a:extLst>
                </a:gridCol>
              </a:tblGrid>
              <a:tr h="571844">
                <a:tc>
                  <a:txBody>
                    <a:bodyPr/>
                    <a:lstStyle/>
                    <a:p>
                      <a:pPr algn="ctr"/>
                      <a:r>
                        <a:rPr lang="en-US" sz="2000" dirty="0">
                          <a:effectLst>
                            <a:outerShdw blurRad="38100" dist="38100" dir="2700000" algn="tl">
                              <a:srgbClr val="000000">
                                <a:alpha val="43137"/>
                              </a:srgbClr>
                            </a:outerShdw>
                          </a:effectLst>
                        </a:rPr>
                        <a:t>Community Services</a:t>
                      </a:r>
                      <a:r>
                        <a:rPr lang="en-US" sz="2000" baseline="0" dirty="0">
                          <a:effectLst>
                            <a:outerShdw blurRad="38100" dist="38100" dir="2700000" algn="tl">
                              <a:srgbClr val="000000">
                                <a:alpha val="43137"/>
                              </a:srgbClr>
                            </a:outerShdw>
                          </a:effectLst>
                        </a:rPr>
                        <a:t> &amp; Supports</a:t>
                      </a:r>
                    </a:p>
                    <a:p>
                      <a:pPr algn="ct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a:effectLst>
                            <a:outerShdw blurRad="38100" dist="38100" dir="2700000" algn="tl">
                              <a:srgbClr val="000000">
                                <a:alpha val="43137"/>
                              </a:srgbClr>
                            </a:outerShdw>
                          </a:effectLst>
                        </a:rPr>
                        <a:t>Prevention</a:t>
                      </a:r>
                      <a:r>
                        <a:rPr lang="en-US" sz="2000" baseline="0" dirty="0">
                          <a:effectLst>
                            <a:outerShdw blurRad="38100" dist="38100" dir="2700000" algn="tl">
                              <a:srgbClr val="000000">
                                <a:alpha val="43137"/>
                              </a:srgbClr>
                            </a:outerShdw>
                          </a:effectLst>
                        </a:rPr>
                        <a:t> &amp; Early Intervention</a:t>
                      </a:r>
                    </a:p>
                    <a:p>
                      <a:pPr algn="ct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a:effectLst>
                            <a:outerShdw blurRad="38100" dist="38100" dir="2700000" algn="tl">
                              <a:srgbClr val="000000">
                                <a:alpha val="43137"/>
                              </a:srgbClr>
                            </a:outerShdw>
                          </a:effectLst>
                        </a:rPr>
                        <a:t>Workforce,</a:t>
                      </a:r>
                      <a:r>
                        <a:rPr lang="en-US" sz="2000" baseline="0" dirty="0">
                          <a:effectLst>
                            <a:outerShdw blurRad="38100" dist="38100" dir="2700000" algn="tl">
                              <a:srgbClr val="000000">
                                <a:alpha val="43137"/>
                              </a:srgbClr>
                            </a:outerShdw>
                          </a:effectLst>
                        </a:rPr>
                        <a:t> Education &amp; Training</a:t>
                      </a:r>
                    </a:p>
                    <a:p>
                      <a:pPr algn="ct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a:effectLst>
                            <a:outerShdw blurRad="38100" dist="38100" dir="2700000" algn="tl">
                              <a:srgbClr val="000000">
                                <a:alpha val="43137"/>
                              </a:srgbClr>
                            </a:outerShdw>
                          </a:effectLst>
                        </a:rPr>
                        <a:t>Capital Facilities &amp; Technological</a:t>
                      </a:r>
                      <a:r>
                        <a:rPr lang="en-US" sz="2000" baseline="0" dirty="0">
                          <a:effectLst>
                            <a:outerShdw blurRad="38100" dist="38100" dir="2700000" algn="tl">
                              <a:srgbClr val="000000">
                                <a:alpha val="43137"/>
                              </a:srgbClr>
                            </a:outerShdw>
                          </a:effectLst>
                        </a:rPr>
                        <a:t> Needs</a:t>
                      </a:r>
                      <a:endParaRPr lang="en-US" sz="2000" dirty="0">
                        <a:effectLst>
                          <a:outerShdw blurRad="38100" dist="38100" dir="2700000" algn="tl">
                            <a:srgbClr val="000000">
                              <a:alpha val="43137"/>
                            </a:srgbClr>
                          </a:outerShdw>
                        </a:effectLst>
                      </a:endParaRPr>
                    </a:p>
                    <a:p>
                      <a:pPr algn="ct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a:effectLst>
                            <a:outerShdw blurRad="38100" dist="38100" dir="2700000" algn="tl">
                              <a:srgbClr val="000000">
                                <a:alpha val="43137"/>
                              </a:srgbClr>
                            </a:outerShdw>
                          </a:effectLst>
                        </a:rPr>
                        <a:t>Innovative Programs (not AA specific)</a:t>
                      </a:r>
                    </a:p>
                    <a:p>
                      <a:pPr algn="ctr"/>
                      <a:endParaRPr lang="en-US" sz="2000" dirty="0">
                        <a:solidFill>
                          <a:schemeClr val="bg1"/>
                        </a:solidFill>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0000"/>
                  </a:ext>
                </a:extLst>
              </a:tr>
              <a:tr h="779974">
                <a:tc>
                  <a:txBody>
                    <a:bodyPr/>
                    <a:lstStyle/>
                    <a:p>
                      <a:pPr algn="ctr"/>
                      <a:r>
                        <a:rPr lang="en-US" sz="2000" b="0" dirty="0"/>
                        <a:t>4 ongoing </a:t>
                      </a:r>
                      <a:r>
                        <a:rPr lang="en-US" sz="2000" b="0" baseline="0" dirty="0"/>
                        <a:t>programs</a:t>
                      </a:r>
                      <a:endParaRPr lang="en-US" sz="2000" b="0" dirty="0">
                        <a:solidFill>
                          <a:sysClr val="windowText" lastClr="000000"/>
                        </a:solidFill>
                      </a:endParaRPr>
                    </a:p>
                  </a:txBody>
                  <a:tcPr anchor="ctr"/>
                </a:tc>
                <a:tc>
                  <a:txBody>
                    <a:bodyPr/>
                    <a:lstStyle/>
                    <a:p>
                      <a:pPr algn="ctr"/>
                      <a:r>
                        <a:rPr lang="en-US" sz="2000" b="0" baseline="0" dirty="0"/>
                        <a:t>6 </a:t>
                      </a:r>
                      <a:r>
                        <a:rPr lang="en-US" sz="2000" b="0" dirty="0"/>
                        <a:t>ongoing</a:t>
                      </a:r>
                      <a:r>
                        <a:rPr lang="en-US" sz="2000" b="0" baseline="0" dirty="0"/>
                        <a:t> programs</a:t>
                      </a:r>
                      <a:endParaRPr lang="en-US" sz="2000" b="0" dirty="0">
                        <a:solidFill>
                          <a:sysClr val="windowText" lastClr="000000"/>
                        </a:solidFill>
                      </a:endParaRPr>
                    </a:p>
                  </a:txBody>
                  <a:tcPr anchor="ctr"/>
                </a:tc>
                <a:tc>
                  <a:txBody>
                    <a:bodyPr/>
                    <a:lstStyle/>
                    <a:p>
                      <a:pPr algn="ctr"/>
                      <a:r>
                        <a:rPr lang="en-US" sz="2000" b="0" dirty="0"/>
                        <a:t>2 programs</a:t>
                      </a:r>
                      <a:r>
                        <a:rPr lang="en-US" sz="2000" b="0" baseline="0" dirty="0"/>
                        <a:t> and strategies</a:t>
                      </a:r>
                      <a:endParaRPr lang="en-US" sz="2000" b="0" dirty="0">
                        <a:solidFill>
                          <a:sysClr val="windowText" lastClr="000000"/>
                        </a:solidFill>
                      </a:endParaRPr>
                    </a:p>
                  </a:txBody>
                  <a:tcPr anchor="ctr"/>
                </a:tc>
                <a:tc>
                  <a:txBody>
                    <a:bodyPr/>
                    <a:lstStyle/>
                    <a:p>
                      <a:pPr algn="ctr"/>
                      <a:r>
                        <a:rPr lang="en-US" sz="2000" b="0" dirty="0"/>
                        <a:t>1 </a:t>
                      </a:r>
                      <a:r>
                        <a:rPr lang="en-US" sz="2000" b="0" baseline="0" dirty="0"/>
                        <a:t>projects</a:t>
                      </a:r>
                      <a:endParaRPr lang="en-US" sz="2000" b="0" dirty="0">
                        <a:solidFill>
                          <a:sysClr val="windowText" lastClr="000000"/>
                        </a:solidFill>
                      </a:endParaRPr>
                    </a:p>
                  </a:txBody>
                  <a:tcPr anchor="ctr"/>
                </a:tc>
                <a:tc>
                  <a:txBody>
                    <a:bodyPr/>
                    <a:lstStyle/>
                    <a:p>
                      <a:pPr algn="ctr"/>
                      <a:r>
                        <a:rPr lang="en-US" sz="2000" b="0" dirty="0"/>
                        <a:t>3 approved projects</a:t>
                      </a:r>
                    </a:p>
                    <a:p>
                      <a:pPr algn="ctr"/>
                      <a:r>
                        <a:rPr lang="en-US" sz="2000" b="0" dirty="0"/>
                        <a:t>1 pending project</a:t>
                      </a:r>
                      <a:endParaRPr lang="en-US" sz="2000" b="0" dirty="0">
                        <a:solidFill>
                          <a:schemeClr val="tx1"/>
                        </a:solidFill>
                      </a:endParaRPr>
                    </a:p>
                  </a:txBody>
                  <a:tcPr anchor="ctr"/>
                </a:tc>
                <a:extLst>
                  <a:ext uri="{0D108BD9-81ED-4DB2-BD59-A6C34878D82A}">
                    <a16:rowId xmlns:a16="http://schemas.microsoft.com/office/drawing/2014/main" val="10001"/>
                  </a:ext>
                </a:extLst>
              </a:tr>
              <a:tr h="380436">
                <a:tc>
                  <a:txBody>
                    <a:bodyPr/>
                    <a:lstStyle/>
                    <a:p>
                      <a:pPr algn="ctr"/>
                      <a:r>
                        <a:rPr lang="en-US" sz="2000" dirty="0"/>
                        <a:t>$1.59M</a:t>
                      </a:r>
                    </a:p>
                    <a:p>
                      <a:pPr algn="ctr"/>
                      <a:r>
                        <a:rPr lang="en-US" sz="2000" dirty="0"/>
                        <a:t>annually</a:t>
                      </a:r>
                      <a:endParaRPr lang="en-US" sz="2000" b="1" dirty="0"/>
                    </a:p>
                  </a:txBody>
                  <a:tcPr anchor="ctr"/>
                </a:tc>
                <a:tc>
                  <a:txBody>
                    <a:bodyPr/>
                    <a:lstStyle/>
                    <a:p>
                      <a:pPr algn="ctr"/>
                      <a:r>
                        <a:rPr lang="en-US" sz="2000" dirty="0"/>
                        <a:t>$1.43M</a:t>
                      </a:r>
                    </a:p>
                    <a:p>
                      <a:pPr algn="ctr"/>
                      <a:r>
                        <a:rPr lang="en-US" sz="2000" baseline="0" dirty="0"/>
                        <a:t>annually</a:t>
                      </a:r>
                      <a:endParaRPr lang="en-US" sz="2000" b="1" dirty="0"/>
                    </a:p>
                  </a:txBody>
                  <a:tcPr anchor="ctr"/>
                </a:tc>
                <a:tc>
                  <a:txBody>
                    <a:bodyPr/>
                    <a:lstStyle/>
                    <a:p>
                      <a:pPr algn="ctr"/>
                      <a:r>
                        <a:rPr lang="en-US" sz="2000" dirty="0"/>
                        <a:t>$227,413</a:t>
                      </a:r>
                    </a:p>
                    <a:p>
                      <a:pPr algn="ctr"/>
                      <a:r>
                        <a:rPr lang="en-US" sz="2000" dirty="0"/>
                        <a:t>annually</a:t>
                      </a:r>
                      <a:endParaRPr lang="en-US" sz="2000" b="1" dirty="0"/>
                    </a:p>
                  </a:txBody>
                  <a:tcPr anchor="ctr"/>
                </a:tc>
                <a:tc>
                  <a:txBody>
                    <a:bodyPr/>
                    <a:lstStyle/>
                    <a:p>
                      <a:pPr algn="ctr"/>
                      <a:r>
                        <a:rPr lang="en-US" sz="2000" dirty="0"/>
                        <a:t>$6M/three fiscal years</a:t>
                      </a:r>
                      <a:endParaRPr lang="en-US" sz="2000" b="1" baseline="0" dirty="0"/>
                    </a:p>
                  </a:txBody>
                  <a:tcPr anchor="ctr"/>
                </a:tc>
                <a:tc>
                  <a:txBody>
                    <a:bodyPr/>
                    <a:lstStyle/>
                    <a:p>
                      <a:pPr algn="ctr"/>
                      <a:r>
                        <a:rPr lang="en-US" sz="2000" dirty="0"/>
                        <a:t>$6.3</a:t>
                      </a:r>
                      <a:r>
                        <a:rPr lang="en-US" sz="2000" baseline="0" dirty="0"/>
                        <a:t>M</a:t>
                      </a:r>
                      <a:endParaRPr lang="en-US" sz="2000" b="1" dirty="0">
                        <a:solidFill>
                          <a:schemeClr val="tx1"/>
                        </a:solidFill>
                      </a:endParaRPr>
                    </a:p>
                  </a:txBody>
                  <a:tcPr anchor="ct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B45F1907-4C02-4BA3-93F9-F69C7D94324E}"/>
              </a:ext>
            </a:extLst>
          </p:cNvPr>
          <p:cNvPicPr>
            <a:picLocks noChangeAspect="1"/>
          </p:cNvPicPr>
          <p:nvPr/>
        </p:nvPicPr>
        <p:blipFill>
          <a:blip r:embed="rId3"/>
          <a:stretch>
            <a:fillRect/>
          </a:stretch>
        </p:blipFill>
        <p:spPr>
          <a:xfrm>
            <a:off x="10796362" y="5054033"/>
            <a:ext cx="1277436" cy="1144370"/>
          </a:xfrm>
          <a:prstGeom prst="rect">
            <a:avLst/>
          </a:prstGeom>
        </p:spPr>
      </p:pic>
    </p:spTree>
    <p:extLst>
      <p:ext uri="{BB962C8B-B14F-4D97-AF65-F5344CB8AC3E}">
        <p14:creationId xmlns:p14="http://schemas.microsoft.com/office/powerpoint/2010/main" val="401508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58746"/>
            <a:ext cx="11034944" cy="1237397"/>
          </a:xfrm>
        </p:spPr>
        <p:txBody>
          <a:bodyPr>
            <a:noAutofit/>
          </a:bodyPr>
          <a:lstStyle/>
          <a:p>
            <a:r>
              <a:rPr lang="en-US" dirty="0"/>
              <a:t>MHSA AFRICAN AMERICAN FOCUSED PROGRAMS CONT’D…</a:t>
            </a:r>
            <a:endParaRPr dirty="0"/>
          </a:p>
        </p:txBody>
      </p:sp>
      <p:sp>
        <p:nvSpPr>
          <p:cNvPr id="3" name="Content Placeholder 2"/>
          <p:cNvSpPr>
            <a:spLocks noGrp="1"/>
          </p:cNvSpPr>
          <p:nvPr>
            <p:ph idx="1"/>
          </p:nvPr>
        </p:nvSpPr>
        <p:spPr>
          <a:xfrm>
            <a:off x="1066800" y="1828800"/>
            <a:ext cx="10058400" cy="4267200"/>
          </a:xfrm>
        </p:spPr>
        <p:txBody>
          <a:bodyPr numCol="2">
            <a:noAutofit/>
          </a:bodyPr>
          <a:lstStyle/>
          <a:p>
            <a:pPr>
              <a:buFont typeface="Wingdings" panose="05000000000000000000" pitchFamily="2" charset="2"/>
              <a:buChar char="§"/>
            </a:pPr>
            <a:r>
              <a:rPr lang="en-US" dirty="0"/>
              <a:t>Hiawatha Harris-pathways – Proper Diagnosis &amp; Medication Training</a:t>
            </a:r>
          </a:p>
          <a:p>
            <a:pPr>
              <a:buFont typeface="Wingdings" panose="05000000000000000000" pitchFamily="2" charset="2"/>
              <a:buChar char="§"/>
            </a:pPr>
            <a:r>
              <a:rPr lang="en-US" dirty="0"/>
              <a:t> Roots Community Health Center – Re-entry Services for SMI adult clients</a:t>
            </a:r>
          </a:p>
          <a:p>
            <a:pPr>
              <a:buFont typeface="Wingdings" panose="05000000000000000000" pitchFamily="2" charset="2"/>
              <a:buChar char="§"/>
            </a:pPr>
            <a:r>
              <a:rPr lang="en-US" dirty="0"/>
              <a:t> ACBH Housing – MH Wellness supports at housing sites (</a:t>
            </a:r>
            <a:r>
              <a:rPr lang="en-US" i="1" dirty="0"/>
              <a:t>in progress)</a:t>
            </a:r>
            <a:endParaRPr lang="en-US" dirty="0"/>
          </a:p>
          <a:p>
            <a:pPr>
              <a:buFont typeface="Wingdings" panose="05000000000000000000" pitchFamily="2" charset="2"/>
              <a:buChar char="§"/>
            </a:pPr>
            <a:r>
              <a:rPr lang="en-US" dirty="0"/>
              <a:t> Multiple Consultants – Planning for the AA wellness Hub</a:t>
            </a:r>
          </a:p>
          <a:p>
            <a:pPr>
              <a:buFont typeface="Wingdings" panose="05000000000000000000" pitchFamily="2" charset="2"/>
              <a:buChar char="§"/>
            </a:pPr>
            <a:r>
              <a:rPr lang="en-US" dirty="0"/>
              <a:t> Beats Rhymes &amp; Life: TAY Focused PEI Services</a:t>
            </a:r>
          </a:p>
          <a:p>
            <a:pPr>
              <a:buFont typeface="Wingdings" panose="05000000000000000000" pitchFamily="2" charset="2"/>
              <a:buChar char="§"/>
            </a:pPr>
            <a:r>
              <a:rPr lang="en-US" dirty="0"/>
              <a:t>PEERS: Black Men Speak, Speakers Bureau &amp; Faith-based Stigma Reduction &amp; Training</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Mental Health Association: AA Family Support Groups and loved ones with SMI/SED</a:t>
            </a:r>
          </a:p>
          <a:p>
            <a:pPr>
              <a:buFont typeface="Wingdings" panose="05000000000000000000" pitchFamily="2" charset="2"/>
              <a:buChar char="§"/>
            </a:pPr>
            <a:r>
              <a:rPr lang="en-US" dirty="0" err="1"/>
              <a:t>Rjoy</a:t>
            </a:r>
            <a:r>
              <a:rPr lang="en-US" dirty="0"/>
              <a:t>: Emotional Support Groups</a:t>
            </a:r>
          </a:p>
          <a:p>
            <a:pPr>
              <a:buFont typeface="Wingdings" panose="05000000000000000000" pitchFamily="2" charset="2"/>
              <a:buChar char="§"/>
            </a:pPr>
            <a:r>
              <a:rPr lang="en-US" dirty="0"/>
              <a:t>Tri Cities Community Development Center: Faith-based Stigma Reduction &amp; training</a:t>
            </a:r>
          </a:p>
          <a:p>
            <a:pPr>
              <a:buFont typeface="Wingdings" panose="05000000000000000000" pitchFamily="2" charset="2"/>
              <a:buChar char="§"/>
            </a:pPr>
            <a:r>
              <a:rPr lang="en-US" dirty="0"/>
              <a:t>ACBH: African-American  Focused Conference &amp;  TA/Capacity Building for African American Health and Wellness Committee </a:t>
            </a:r>
            <a:r>
              <a:rPr lang="en-US" i="1" dirty="0"/>
              <a:t>(based on annual approval and available revenue)</a:t>
            </a:r>
          </a:p>
          <a:p>
            <a:pPr>
              <a:buFont typeface="Wingdings" panose="05000000000000000000" pitchFamily="2" charset="2"/>
              <a:buChar char="§"/>
            </a:pPr>
            <a:r>
              <a:rPr lang="en-US" dirty="0"/>
              <a:t> ACBH: Capital Facility development for African American Focused Wellness Hub</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lvl="1">
              <a:buFont typeface="Wingdings" panose="05000000000000000000" pitchFamily="2" charset="2"/>
              <a:buChar char="§"/>
            </a:pPr>
            <a:endParaRPr lang="en-US" sz="2000" dirty="0"/>
          </a:p>
        </p:txBody>
      </p:sp>
      <p:pic>
        <p:nvPicPr>
          <p:cNvPr id="6" name="Picture 5">
            <a:extLst>
              <a:ext uri="{FF2B5EF4-FFF2-40B4-BE49-F238E27FC236}">
                <a16:creationId xmlns:a16="http://schemas.microsoft.com/office/drawing/2014/main" id="{8FC7AE94-CFCD-4A30-9B7B-279B1463822A}"/>
              </a:ext>
            </a:extLst>
          </p:cNvPr>
          <p:cNvPicPr>
            <a:picLocks noChangeAspect="1"/>
          </p:cNvPicPr>
          <p:nvPr/>
        </p:nvPicPr>
        <p:blipFill>
          <a:blip r:embed="rId3"/>
          <a:stretch>
            <a:fillRect/>
          </a:stretch>
        </p:blipFill>
        <p:spPr>
          <a:xfrm>
            <a:off x="10851953" y="5036373"/>
            <a:ext cx="1280271" cy="1146147"/>
          </a:xfrm>
          <a:prstGeom prst="rect">
            <a:avLst/>
          </a:prstGeom>
        </p:spPr>
      </p:pic>
    </p:spTree>
    <p:extLst>
      <p:ext uri="{BB962C8B-B14F-4D97-AF65-F5344CB8AC3E}">
        <p14:creationId xmlns:p14="http://schemas.microsoft.com/office/powerpoint/2010/main" val="2235170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4" name="Rectangle 13">
            <a:extLst>
              <a:ext uri="{FF2B5EF4-FFF2-40B4-BE49-F238E27FC236}">
                <a16:creationId xmlns:a16="http://schemas.microsoft.com/office/drawing/2014/main" id="{A77A6167-FCC5-49E8-B280-CECAF151E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6" name="Freeform 6">
            <a:extLst>
              <a:ext uri="{FF2B5EF4-FFF2-40B4-BE49-F238E27FC236}">
                <a16:creationId xmlns:a16="http://schemas.microsoft.com/office/drawing/2014/main" id="{F84046EA-4273-437E-9DE5-5AEE713C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5" name="Title 4"/>
          <p:cNvSpPr>
            <a:spLocks noGrp="1"/>
          </p:cNvSpPr>
          <p:nvPr>
            <p:ph type="title"/>
          </p:nvPr>
        </p:nvSpPr>
        <p:spPr>
          <a:xfrm>
            <a:off x="1254077" y="2233630"/>
            <a:ext cx="5548897" cy="2390737"/>
          </a:xfrm>
        </p:spPr>
        <p:txBody>
          <a:bodyPr vert="horz" lIns="91440" tIns="45720" rIns="91440" bIns="45720" rtlCol="0" anchor="b">
            <a:normAutofit/>
          </a:bodyPr>
          <a:lstStyle/>
          <a:p>
            <a:pPr algn="l"/>
            <a:r>
              <a:rPr lang="en-US" sz="5300" dirty="0">
                <a:latin typeface="Calibri Light" panose="020F0302020204030204" pitchFamily="34" charset="0"/>
                <a:cs typeface="Calibri Light" panose="020F0302020204030204" pitchFamily="34" charset="0"/>
              </a:rPr>
              <a:t>What is the </a:t>
            </a:r>
            <a:r>
              <a:rPr lang="en-US" sz="5300" dirty="0" err="1">
                <a:latin typeface="Calibri Light" panose="020F0302020204030204" pitchFamily="34" charset="0"/>
                <a:cs typeface="Calibri Light" panose="020F0302020204030204" pitchFamily="34" charset="0"/>
              </a:rPr>
              <a:t>mhsa</a:t>
            </a:r>
            <a:r>
              <a:rPr lang="en-US" sz="5300" dirty="0">
                <a:latin typeface="Calibri Light" panose="020F0302020204030204" pitchFamily="34" charset="0"/>
                <a:cs typeface="Calibri Light" panose="020F0302020204030204" pitchFamily="34" charset="0"/>
              </a:rPr>
              <a:t> three-year plan?</a:t>
            </a:r>
            <a:br>
              <a:rPr lang="en-US" sz="5400" dirty="0">
                <a:latin typeface="Calibri Light" panose="020F0302020204030204" pitchFamily="34" charset="0"/>
                <a:cs typeface="Calibri Light" panose="020F0302020204030204" pitchFamily="34" charset="0"/>
              </a:rPr>
            </a:br>
            <a:endParaRPr lang="en-US" sz="3300"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E3F2CD39-2052-414F-A0BE-3B31B07F32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982842" y="199613"/>
            <a:ext cx="4966252" cy="64587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3896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99384715"/>
              </p:ext>
            </p:extLst>
          </p:nvPr>
        </p:nvGraphicFramePr>
        <p:xfrm>
          <a:off x="332509" y="1169109"/>
          <a:ext cx="11305309" cy="4875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E9F442E-095D-414B-A3C1-4D7C903EC540}" type="slidenum">
              <a:rPr lang="uk-UA" smtClean="0"/>
              <a:pPr/>
              <a:t>7</a:t>
            </a:fld>
            <a:endParaRPr lang="uk-UA" dirty="0"/>
          </a:p>
        </p:txBody>
      </p:sp>
      <p:sp>
        <p:nvSpPr>
          <p:cNvPr id="4" name="Title 3"/>
          <p:cNvSpPr>
            <a:spLocks noGrp="1"/>
          </p:cNvSpPr>
          <p:nvPr>
            <p:ph type="title"/>
          </p:nvPr>
        </p:nvSpPr>
        <p:spPr>
          <a:xfrm>
            <a:off x="846044" y="150468"/>
            <a:ext cx="10499911" cy="864779"/>
          </a:xfrm>
        </p:spPr>
        <p:txBody>
          <a:bodyPr>
            <a:noAutofit/>
          </a:bodyPr>
          <a:lstStyle/>
          <a:p>
            <a:r>
              <a:rPr lang="en-US" sz="4000" dirty="0"/>
              <a:t>MHSA THREE YEAR PLAN/PLAN UPDATE PROCESS</a:t>
            </a:r>
          </a:p>
        </p:txBody>
      </p:sp>
      <p:pic>
        <p:nvPicPr>
          <p:cNvPr id="6" name="Picture 5">
            <a:extLst>
              <a:ext uri="{FF2B5EF4-FFF2-40B4-BE49-F238E27FC236}">
                <a16:creationId xmlns:a16="http://schemas.microsoft.com/office/drawing/2014/main" id="{D31126D4-EE4B-4DC2-8684-D9352D60D907}"/>
              </a:ext>
            </a:extLst>
          </p:cNvPr>
          <p:cNvPicPr>
            <a:picLocks noChangeAspect="1"/>
          </p:cNvPicPr>
          <p:nvPr/>
        </p:nvPicPr>
        <p:blipFill>
          <a:blip r:embed="rId8"/>
          <a:stretch>
            <a:fillRect/>
          </a:stretch>
        </p:blipFill>
        <p:spPr>
          <a:xfrm>
            <a:off x="11505040" y="5688891"/>
            <a:ext cx="568757" cy="509512"/>
          </a:xfrm>
          <a:prstGeom prst="rect">
            <a:avLst/>
          </a:prstGeom>
        </p:spPr>
      </p:pic>
    </p:spTree>
    <p:extLst>
      <p:ext uri="{BB962C8B-B14F-4D97-AF65-F5344CB8AC3E}">
        <p14:creationId xmlns:p14="http://schemas.microsoft.com/office/powerpoint/2010/main" val="6339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D210C-E3E8-4E24-BD49-093EC173B8F0}"/>
              </a:ext>
            </a:extLst>
          </p:cNvPr>
          <p:cNvSpPr>
            <a:spLocks noGrp="1"/>
          </p:cNvSpPr>
          <p:nvPr>
            <p:ph idx="1"/>
          </p:nvPr>
        </p:nvSpPr>
        <p:spPr>
          <a:xfrm>
            <a:off x="1164481" y="2006978"/>
            <a:ext cx="3223014" cy="4191425"/>
          </a:xfrm>
        </p:spPr>
        <p:txBody>
          <a:bodyPr>
            <a:normAutofit lnSpcReduction="10000"/>
          </a:bodyPr>
          <a:lstStyle/>
          <a:p>
            <a:pPr marL="434340" indent="-342900">
              <a:buFont typeface="Wingdings" panose="05000000000000000000" pitchFamily="2" charset="2"/>
              <a:buChar char="q"/>
            </a:pPr>
            <a:r>
              <a:rPr lang="en-US" dirty="0"/>
              <a:t>Alameda County Demographics</a:t>
            </a:r>
          </a:p>
          <a:p>
            <a:pPr marL="726948" lvl="1" indent="-342900">
              <a:buFont typeface="Wingdings" panose="05000000000000000000" pitchFamily="2" charset="2"/>
              <a:buChar char="§"/>
            </a:pPr>
            <a:r>
              <a:rPr lang="en-US" sz="2000" dirty="0"/>
              <a:t>Diversity</a:t>
            </a:r>
          </a:p>
          <a:p>
            <a:pPr marL="726948" lvl="1" indent="-342900">
              <a:buFont typeface="Wingdings" panose="05000000000000000000" pitchFamily="2" charset="2"/>
              <a:buChar char="§"/>
            </a:pPr>
            <a:r>
              <a:rPr lang="en-US" sz="2000" dirty="0"/>
              <a:t>Gentrification</a:t>
            </a:r>
            <a:r>
              <a:rPr lang="en-US" dirty="0"/>
              <a:t> </a:t>
            </a:r>
          </a:p>
          <a:p>
            <a:pPr marL="434340" indent="-342900">
              <a:buFont typeface="Wingdings" panose="05000000000000000000" pitchFamily="2" charset="2"/>
              <a:buChar char="q"/>
            </a:pPr>
            <a:r>
              <a:rPr lang="en-US" dirty="0">
                <a:latin typeface="+mn-lt"/>
              </a:rPr>
              <a:t>COVID-19 :</a:t>
            </a:r>
          </a:p>
          <a:p>
            <a:pPr marL="726948" lvl="1" indent="-342900">
              <a:buFont typeface="Arial" panose="020B0604020202020204" pitchFamily="34" charset="0"/>
              <a:buChar char="•"/>
            </a:pPr>
            <a:r>
              <a:rPr lang="en-US" sz="2000" dirty="0">
                <a:latin typeface="+mn-lt"/>
              </a:rPr>
              <a:t>Community Stress</a:t>
            </a:r>
          </a:p>
          <a:p>
            <a:pPr marL="726948" lvl="1" indent="-342900">
              <a:buFont typeface="Arial" panose="020B0604020202020204" pitchFamily="34" charset="0"/>
              <a:buChar char="•"/>
            </a:pPr>
            <a:r>
              <a:rPr lang="en-US" sz="2000" dirty="0"/>
              <a:t>Resource Disparities</a:t>
            </a:r>
          </a:p>
          <a:p>
            <a:pPr marL="726948" lvl="1" indent="-342900">
              <a:buFont typeface="Arial" panose="020B0604020202020204" pitchFamily="34" charset="0"/>
              <a:buChar char="•"/>
            </a:pPr>
            <a:r>
              <a:rPr lang="en-US" sz="2000" dirty="0">
                <a:latin typeface="+mn-lt"/>
              </a:rPr>
              <a:t>Administrative barriers (budget impact)</a:t>
            </a:r>
          </a:p>
          <a:p>
            <a:pPr marL="434340" indent="-342900">
              <a:buFont typeface="Wingdings" panose="05000000000000000000" pitchFamily="2" charset="2"/>
              <a:buChar char="q"/>
            </a:pPr>
            <a:r>
              <a:rPr lang="en-US" dirty="0"/>
              <a:t>Social Justice Initiatives</a:t>
            </a:r>
          </a:p>
          <a:p>
            <a:pPr marL="434340" indent="-342900">
              <a:buFont typeface="Wingdings" panose="05000000000000000000" pitchFamily="2" charset="2"/>
              <a:buChar char="q"/>
            </a:pPr>
            <a:r>
              <a:rPr lang="en-US" dirty="0">
                <a:latin typeface="+mn-lt"/>
              </a:rPr>
              <a:t>ACBH </a:t>
            </a:r>
            <a:r>
              <a:rPr lang="en-US" dirty="0"/>
              <a:t>Organizational Improvement Strategies</a:t>
            </a:r>
            <a:endParaRPr lang="en-US" dirty="0">
              <a:latin typeface="+mn-lt"/>
            </a:endParaRPr>
          </a:p>
        </p:txBody>
      </p:sp>
      <p:sp>
        <p:nvSpPr>
          <p:cNvPr id="3" name="Slide Number Placeholder 2">
            <a:extLst>
              <a:ext uri="{FF2B5EF4-FFF2-40B4-BE49-F238E27FC236}">
                <a16:creationId xmlns:a16="http://schemas.microsoft.com/office/drawing/2014/main" id="{7C833250-6925-4AB6-924A-62D0CE269772}"/>
              </a:ext>
            </a:extLst>
          </p:cNvPr>
          <p:cNvSpPr>
            <a:spLocks noGrp="1"/>
          </p:cNvSpPr>
          <p:nvPr>
            <p:ph type="sldNum" sz="quarter" idx="12"/>
          </p:nvPr>
        </p:nvSpPr>
        <p:spPr/>
        <p:txBody>
          <a:bodyPr/>
          <a:lstStyle/>
          <a:p>
            <a:fld id="{6E9F442E-095D-414B-A3C1-4D7C903EC540}" type="slidenum">
              <a:rPr lang="uk-UA" smtClean="0"/>
              <a:pPr/>
              <a:t>8</a:t>
            </a:fld>
            <a:endParaRPr lang="uk-UA" dirty="0"/>
          </a:p>
        </p:txBody>
      </p:sp>
      <p:sp>
        <p:nvSpPr>
          <p:cNvPr id="4" name="Title 3">
            <a:extLst>
              <a:ext uri="{FF2B5EF4-FFF2-40B4-BE49-F238E27FC236}">
                <a16:creationId xmlns:a16="http://schemas.microsoft.com/office/drawing/2014/main" id="{EB0F74CE-D530-43D0-B596-B24105D7FC2C}"/>
              </a:ext>
            </a:extLst>
          </p:cNvPr>
          <p:cNvSpPr>
            <a:spLocks noGrp="1"/>
          </p:cNvSpPr>
          <p:nvPr>
            <p:ph type="title"/>
          </p:nvPr>
        </p:nvSpPr>
        <p:spPr>
          <a:xfrm>
            <a:off x="838200" y="760799"/>
            <a:ext cx="10896599" cy="864778"/>
          </a:xfrm>
        </p:spPr>
        <p:txBody>
          <a:bodyPr>
            <a:noAutofit/>
          </a:bodyPr>
          <a:lstStyle/>
          <a:p>
            <a:r>
              <a:rPr lang="en-US" dirty="0"/>
              <a:t>MHSA THREE-YEAR PLAN: CURRENT THEME</a:t>
            </a:r>
          </a:p>
        </p:txBody>
      </p:sp>
      <p:pic>
        <p:nvPicPr>
          <p:cNvPr id="10" name="Picture 9">
            <a:extLst>
              <a:ext uri="{FF2B5EF4-FFF2-40B4-BE49-F238E27FC236}">
                <a16:creationId xmlns:a16="http://schemas.microsoft.com/office/drawing/2014/main" id="{3E767B48-9A1F-402A-A75E-840A6BDFBB81}"/>
              </a:ext>
            </a:extLst>
          </p:cNvPr>
          <p:cNvPicPr>
            <a:picLocks noChangeAspect="1"/>
          </p:cNvPicPr>
          <p:nvPr/>
        </p:nvPicPr>
        <p:blipFill>
          <a:blip r:embed="rId3"/>
          <a:stretch>
            <a:fillRect/>
          </a:stretch>
        </p:blipFill>
        <p:spPr>
          <a:xfrm>
            <a:off x="10796362" y="5054033"/>
            <a:ext cx="1277436" cy="1144370"/>
          </a:xfrm>
          <a:prstGeom prst="rect">
            <a:avLst/>
          </a:prstGeom>
        </p:spPr>
      </p:pic>
      <p:pic>
        <p:nvPicPr>
          <p:cNvPr id="5" name="Picture 4">
            <a:extLst>
              <a:ext uri="{FF2B5EF4-FFF2-40B4-BE49-F238E27FC236}">
                <a16:creationId xmlns:a16="http://schemas.microsoft.com/office/drawing/2014/main" id="{DF3C28AC-9076-44E3-8357-B665925AA765}"/>
              </a:ext>
            </a:extLst>
          </p:cNvPr>
          <p:cNvPicPr>
            <a:picLocks noChangeAspect="1"/>
          </p:cNvPicPr>
          <p:nvPr/>
        </p:nvPicPr>
        <p:blipFill rotWithShape="1">
          <a:blip r:embed="rId4"/>
          <a:srcRect l="46528" t="25332" r="28473" b="22223"/>
          <a:stretch/>
        </p:blipFill>
        <p:spPr>
          <a:xfrm>
            <a:off x="9900458" y="2025657"/>
            <a:ext cx="2163763" cy="2806683"/>
          </a:xfrm>
          <a:prstGeom prst="rect">
            <a:avLst/>
          </a:prstGeom>
        </p:spPr>
      </p:pic>
      <p:pic>
        <p:nvPicPr>
          <p:cNvPr id="6" name="Picture 5">
            <a:extLst>
              <a:ext uri="{FF2B5EF4-FFF2-40B4-BE49-F238E27FC236}">
                <a16:creationId xmlns:a16="http://schemas.microsoft.com/office/drawing/2014/main" id="{804D86AA-134A-4B78-9864-94D8140CDEF1}"/>
              </a:ext>
            </a:extLst>
          </p:cNvPr>
          <p:cNvPicPr>
            <a:picLocks noChangeAspect="1"/>
          </p:cNvPicPr>
          <p:nvPr/>
        </p:nvPicPr>
        <p:blipFill rotWithShape="1">
          <a:blip r:embed="rId5"/>
          <a:srcRect l="48611" t="21251" r="20484" b="13122"/>
          <a:stretch/>
        </p:blipFill>
        <p:spPr>
          <a:xfrm>
            <a:off x="4862093" y="2059626"/>
            <a:ext cx="2425668" cy="2665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955C1F76-0CD5-46C6-BD48-612AE248E20C}"/>
              </a:ext>
            </a:extLst>
          </p:cNvPr>
          <p:cNvPicPr>
            <a:picLocks noChangeAspect="1"/>
          </p:cNvPicPr>
          <p:nvPr/>
        </p:nvPicPr>
        <p:blipFill rotWithShape="1">
          <a:blip r:embed="rId6"/>
          <a:srcRect l="1639" t="1077" r="51250" b="3327"/>
          <a:stretch/>
        </p:blipFill>
        <p:spPr>
          <a:xfrm>
            <a:off x="7657905" y="2069972"/>
            <a:ext cx="1943295" cy="27180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18058193"/>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D210C-E3E8-4E24-BD49-093EC173B8F0}"/>
              </a:ext>
            </a:extLst>
          </p:cNvPr>
          <p:cNvSpPr>
            <a:spLocks noGrp="1"/>
          </p:cNvSpPr>
          <p:nvPr>
            <p:ph idx="1"/>
          </p:nvPr>
        </p:nvSpPr>
        <p:spPr>
          <a:xfrm>
            <a:off x="1507795" y="1777275"/>
            <a:ext cx="9288567" cy="4500719"/>
          </a:xfrm>
        </p:spPr>
        <p:txBody>
          <a:bodyPr>
            <a:normAutofit/>
          </a:bodyPr>
          <a:lstStyle/>
          <a:p>
            <a:pPr indent="0">
              <a:buNone/>
            </a:pPr>
            <a:r>
              <a:rPr lang="en-US" dirty="0">
                <a:latin typeface="+mn-lt"/>
              </a:rPr>
              <a:t>Community input commenced April 21, 2020 through May 31, 2020 reaching more than </a:t>
            </a:r>
            <a:r>
              <a:rPr lang="en-US" b="1" dirty="0">
                <a:latin typeface="+mn-lt"/>
              </a:rPr>
              <a:t>14,069</a:t>
            </a:r>
            <a:r>
              <a:rPr lang="en-US" dirty="0">
                <a:latin typeface="+mn-lt"/>
              </a:rPr>
              <a:t> community members</a:t>
            </a:r>
          </a:p>
          <a:p>
            <a:pPr indent="0">
              <a:lnSpc>
                <a:spcPct val="150000"/>
              </a:lnSpc>
              <a:buNone/>
            </a:pPr>
            <a:r>
              <a:rPr lang="en-US" dirty="0">
                <a:latin typeface="+mn-lt"/>
              </a:rPr>
              <a:t>Conducted </a:t>
            </a:r>
            <a:r>
              <a:rPr lang="en-US" b="1" dirty="0">
                <a:latin typeface="+mn-lt"/>
              </a:rPr>
              <a:t>12</a:t>
            </a:r>
            <a:r>
              <a:rPr lang="en-US" dirty="0">
                <a:latin typeface="+mn-lt"/>
              </a:rPr>
              <a:t> focus groups and </a:t>
            </a:r>
            <a:r>
              <a:rPr lang="en-US" b="1" dirty="0">
                <a:latin typeface="+mn-lt"/>
              </a:rPr>
              <a:t>198</a:t>
            </a:r>
            <a:r>
              <a:rPr lang="en-US" dirty="0">
                <a:latin typeface="+mn-lt"/>
              </a:rPr>
              <a:t> participants (interpretation services upon request)</a:t>
            </a:r>
          </a:p>
          <a:p>
            <a:pPr indent="0">
              <a:lnSpc>
                <a:spcPct val="150000"/>
              </a:lnSpc>
              <a:buNone/>
            </a:pPr>
            <a:r>
              <a:rPr lang="en-US" dirty="0">
                <a:latin typeface="+mn-lt"/>
              </a:rPr>
              <a:t>Launched an online community input survey resulting in 627 responses</a:t>
            </a:r>
          </a:p>
          <a:p>
            <a:pPr indent="0">
              <a:buNone/>
            </a:pPr>
            <a:r>
              <a:rPr lang="en-US" dirty="0">
                <a:latin typeface="+mn-lt"/>
              </a:rPr>
              <a:t>Partnering with the Alameda County Pool of Consumer Champions and the  Alameda County MHSA Stakeholder Committee.</a:t>
            </a:r>
          </a:p>
          <a:p>
            <a:pPr indent="0">
              <a:buNone/>
            </a:pPr>
            <a:endParaRPr lang="en-US" dirty="0">
              <a:latin typeface="+mn-lt"/>
            </a:endParaRPr>
          </a:p>
          <a:p>
            <a:pPr indent="0">
              <a:buNone/>
            </a:pPr>
            <a:r>
              <a:rPr lang="en-US" b="1" dirty="0">
                <a:latin typeface="+mn-lt"/>
              </a:rPr>
              <a:t>Information gathered through the CPPP will assist ACBH in making resource decisions, including new Innovation project ideas.  CPPP data is included in the FY 20/21-22/23 Three Year Plan.</a:t>
            </a:r>
          </a:p>
        </p:txBody>
      </p:sp>
      <p:sp>
        <p:nvSpPr>
          <p:cNvPr id="3" name="Slide Number Placeholder 2">
            <a:extLst>
              <a:ext uri="{FF2B5EF4-FFF2-40B4-BE49-F238E27FC236}">
                <a16:creationId xmlns:a16="http://schemas.microsoft.com/office/drawing/2014/main" id="{7C833250-6925-4AB6-924A-62D0CE269772}"/>
              </a:ext>
            </a:extLst>
          </p:cNvPr>
          <p:cNvSpPr>
            <a:spLocks noGrp="1"/>
          </p:cNvSpPr>
          <p:nvPr>
            <p:ph type="sldNum" sz="quarter" idx="12"/>
          </p:nvPr>
        </p:nvSpPr>
        <p:spPr/>
        <p:txBody>
          <a:bodyPr/>
          <a:lstStyle/>
          <a:p>
            <a:fld id="{6E9F442E-095D-414B-A3C1-4D7C903EC540}" type="slidenum">
              <a:rPr lang="uk-UA" smtClean="0"/>
              <a:pPr/>
              <a:t>9</a:t>
            </a:fld>
            <a:endParaRPr lang="uk-UA" dirty="0"/>
          </a:p>
        </p:txBody>
      </p:sp>
      <p:sp>
        <p:nvSpPr>
          <p:cNvPr id="4" name="Title 3">
            <a:extLst>
              <a:ext uri="{FF2B5EF4-FFF2-40B4-BE49-F238E27FC236}">
                <a16:creationId xmlns:a16="http://schemas.microsoft.com/office/drawing/2014/main" id="{EB0F74CE-D530-43D0-B596-B24105D7FC2C}"/>
              </a:ext>
            </a:extLst>
          </p:cNvPr>
          <p:cNvSpPr>
            <a:spLocks noGrp="1"/>
          </p:cNvSpPr>
          <p:nvPr>
            <p:ph type="title"/>
          </p:nvPr>
        </p:nvSpPr>
        <p:spPr>
          <a:xfrm>
            <a:off x="1079020" y="756300"/>
            <a:ext cx="10056628" cy="864778"/>
          </a:xfrm>
        </p:spPr>
        <p:txBody>
          <a:bodyPr>
            <a:noAutofit/>
          </a:bodyPr>
          <a:lstStyle/>
          <a:p>
            <a:r>
              <a:rPr lang="en-US" sz="3600" dirty="0"/>
              <a:t>FY 20/23 MHSA THREE YEAR PLAN </a:t>
            </a:r>
            <a:br>
              <a:rPr lang="en-US" sz="3600" dirty="0"/>
            </a:br>
            <a:r>
              <a:rPr lang="en-US" sz="3600" dirty="0"/>
              <a:t>COMMUNITY PROGRAM PLANNING PROCESS (CPPP)</a:t>
            </a:r>
          </a:p>
        </p:txBody>
      </p:sp>
      <p:pic>
        <p:nvPicPr>
          <p:cNvPr id="7" name="Graphic 6" descr="Chat">
            <a:extLst>
              <a:ext uri="{FF2B5EF4-FFF2-40B4-BE49-F238E27FC236}">
                <a16:creationId xmlns:a16="http://schemas.microsoft.com/office/drawing/2014/main" id="{03621F18-B1A6-4671-98A3-8D44E0709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216" y="2535820"/>
            <a:ext cx="673104" cy="547920"/>
          </a:xfrm>
          <a:prstGeom prst="rect">
            <a:avLst/>
          </a:prstGeom>
        </p:spPr>
      </p:pic>
      <p:pic>
        <p:nvPicPr>
          <p:cNvPr id="9" name="Graphic 8" descr="Connections">
            <a:extLst>
              <a:ext uri="{FF2B5EF4-FFF2-40B4-BE49-F238E27FC236}">
                <a16:creationId xmlns:a16="http://schemas.microsoft.com/office/drawing/2014/main" id="{6D640658-28D3-45EB-9A4C-82E0AE946E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423" y="1816847"/>
            <a:ext cx="653372" cy="653372"/>
          </a:xfrm>
          <a:prstGeom prst="rect">
            <a:avLst/>
          </a:prstGeom>
        </p:spPr>
      </p:pic>
      <p:pic>
        <p:nvPicPr>
          <p:cNvPr id="11" name="Graphic 10" descr="Meeting">
            <a:extLst>
              <a:ext uri="{FF2B5EF4-FFF2-40B4-BE49-F238E27FC236}">
                <a16:creationId xmlns:a16="http://schemas.microsoft.com/office/drawing/2014/main" id="{DBBA8E70-F64B-493F-BDFD-57B6333849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198" y="3221926"/>
            <a:ext cx="616142" cy="435674"/>
          </a:xfrm>
          <a:prstGeom prst="rect">
            <a:avLst/>
          </a:prstGeom>
        </p:spPr>
      </p:pic>
      <p:pic>
        <p:nvPicPr>
          <p:cNvPr id="13" name="Graphic 12" descr="Cheers">
            <a:extLst>
              <a:ext uri="{FF2B5EF4-FFF2-40B4-BE49-F238E27FC236}">
                <a16:creationId xmlns:a16="http://schemas.microsoft.com/office/drawing/2014/main" id="{36F74999-680D-44C6-9DFA-61825CF6C7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6981" y="3802713"/>
            <a:ext cx="706350" cy="706350"/>
          </a:xfrm>
          <a:prstGeom prst="rect">
            <a:avLst/>
          </a:prstGeom>
        </p:spPr>
      </p:pic>
      <p:pic>
        <p:nvPicPr>
          <p:cNvPr id="10" name="Picture 9">
            <a:extLst>
              <a:ext uri="{FF2B5EF4-FFF2-40B4-BE49-F238E27FC236}">
                <a16:creationId xmlns:a16="http://schemas.microsoft.com/office/drawing/2014/main" id="{3E767B48-9A1F-402A-A75E-840A6BDFBB81}"/>
              </a:ext>
            </a:extLst>
          </p:cNvPr>
          <p:cNvPicPr>
            <a:picLocks noChangeAspect="1"/>
          </p:cNvPicPr>
          <p:nvPr/>
        </p:nvPicPr>
        <p:blipFill>
          <a:blip r:embed="rId11"/>
          <a:stretch>
            <a:fillRect/>
          </a:stretch>
        </p:blipFill>
        <p:spPr>
          <a:xfrm>
            <a:off x="10796362" y="5054033"/>
            <a:ext cx="1277436" cy="1144370"/>
          </a:xfrm>
          <a:prstGeom prst="rect">
            <a:avLst/>
          </a:prstGeom>
        </p:spPr>
      </p:pic>
    </p:spTree>
    <p:extLst>
      <p:ext uri="{BB962C8B-B14F-4D97-AF65-F5344CB8AC3E}">
        <p14:creationId xmlns:p14="http://schemas.microsoft.com/office/powerpoint/2010/main" val="3525020027"/>
      </p:ext>
    </p:extLst>
  </p:cSld>
  <p:clrMapOvr>
    <a:masterClrMapping/>
  </p:clrMapOvr>
  <p:transition spd="slow">
    <p:strips dir="ru"/>
  </p:transition>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7422</TotalTime>
  <Words>6313</Words>
  <Application>Microsoft Office PowerPoint</Application>
  <PresentationFormat>Widescreen</PresentationFormat>
  <Paragraphs>414</Paragraphs>
  <Slides>20</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Franklin Gothic Book</vt:lpstr>
      <vt:lpstr>Georgia</vt:lpstr>
      <vt:lpstr>Wingdings</vt:lpstr>
      <vt:lpstr>Retrospect</vt:lpstr>
      <vt:lpstr>Crop</vt:lpstr>
      <vt:lpstr>Mental Health Services Act Overview FY 20/23</vt:lpstr>
      <vt:lpstr>MENTAL HEALTH SERVICES ACT (MHSA)</vt:lpstr>
      <vt:lpstr>MHSA: WHO DOES IT SERVE?</vt:lpstr>
      <vt:lpstr>MHSA FIVE PLAN COMPONENTS: AFRICAN AMERICAN FOCUSED PROGRAMS</vt:lpstr>
      <vt:lpstr>MHSA AFRICAN AMERICAN FOCUSED PROGRAMS CONT’D…</vt:lpstr>
      <vt:lpstr>What is the mhsa three-year plan? </vt:lpstr>
      <vt:lpstr>MHSA THREE YEAR PLAN/PLAN UPDATE PROCESS</vt:lpstr>
      <vt:lpstr>MHSA THREE-YEAR PLAN: CURRENT THEME</vt:lpstr>
      <vt:lpstr>FY 20/23 MHSA THREE YEAR PLAN  COMMUNITY PROGRAM PLANNING PROCESS (CPPP)</vt:lpstr>
      <vt:lpstr>ALAMEDA COUNTY PROFILE: AFRICAN AMERICANS</vt:lpstr>
      <vt:lpstr>CPPP SURVEY HIGHLIGHTS: DEMOGRAPHICS</vt:lpstr>
      <vt:lpstr>CPPP SURVEY HIGHLIGHTS: DEMOGRAPHICS</vt:lpstr>
      <vt:lpstr>CPPP SURVEY HIGHLIGHTS: CHILD/ TAY CONCERNS </vt:lpstr>
      <vt:lpstr>CPPP SURVEY HIGHLIGHTS: ADULT/OLDER ADULT CONCERNS</vt:lpstr>
      <vt:lpstr>CPPP SURVEY HIGHLIGHTS:  NOT ADEQUATELY SERVED BY SYSTEM</vt:lpstr>
      <vt:lpstr>CPPP SURVEY HIGHLIGHTS: BARRIERS TO SERVICES</vt:lpstr>
      <vt:lpstr>EFFECTIVE PROGRAMS FOR AFRICAN AMERICANS</vt:lpstr>
      <vt:lpstr>CPPP SURVEY HIGHLIGHTS: INNOVATION THEMES</vt:lpstr>
      <vt:lpstr>… HOW TO HELP SPREAD THE WORD</vt:lpstr>
      <vt:lpstr>MHSA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Reentry Hiring Initiative</dc:title>
  <dc:creator>Mariana Dailey</dc:creator>
  <cp:lastModifiedBy>Mariana Dailey</cp:lastModifiedBy>
  <cp:revision>261</cp:revision>
  <cp:lastPrinted>2020-02-28T17:39:41Z</cp:lastPrinted>
  <dcterms:created xsi:type="dcterms:W3CDTF">2019-03-25T16:16:29Z</dcterms:created>
  <dcterms:modified xsi:type="dcterms:W3CDTF">2020-09-04T18:58:59Z</dcterms:modified>
</cp:coreProperties>
</file>